
<file path=[Content_Types].xml><?xml version="1.0" encoding="utf-8"?>
<Types xmlns="http://schemas.openxmlformats.org/package/2006/content-types">
  <Default Extension="emf" ContentType="image/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528175" cy="13476288"/>
  <p:notesSz cx="6858000" cy="9144000"/>
  <p:defaultTextStyle>
    <a:defPPr>
      <a:defRPr lang="en-US"/>
    </a:def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54" d="100"/>
          <a:sy n="54" d="100"/>
        </p:scale>
        <p:origin x="32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Míková" userId="03fdaf6e-39cb-4897-a909-75cfd0cce5e5" providerId="ADAL" clId="{B2FE3530-8C16-4B2A-9005-78925903EF83}"/>
    <pc:docChg chg="undo custSel modSld">
      <pc:chgData name="Dagmar Míková" userId="03fdaf6e-39cb-4897-a909-75cfd0cce5e5" providerId="ADAL" clId="{B2FE3530-8C16-4B2A-9005-78925903EF83}" dt="2022-11-07T07:39:09.676" v="65" actId="6549"/>
      <pc:docMkLst>
        <pc:docMk/>
      </pc:docMkLst>
      <pc:sldChg chg="modSp mod">
        <pc:chgData name="Dagmar Míková" userId="03fdaf6e-39cb-4897-a909-75cfd0cce5e5" providerId="ADAL" clId="{B2FE3530-8C16-4B2A-9005-78925903EF83}" dt="2022-11-07T07:38:13.304" v="56" actId="20577"/>
        <pc:sldMkLst>
          <pc:docMk/>
          <pc:sldMk cId="0" sldId="256"/>
        </pc:sldMkLst>
        <pc:spChg chg="mod">
          <ac:chgData name="Dagmar Míková" userId="03fdaf6e-39cb-4897-a909-75cfd0cce5e5" providerId="ADAL" clId="{B2FE3530-8C16-4B2A-9005-78925903EF83}" dt="2022-11-07T07:38:13.304" v="56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Dagmar Míková" userId="03fdaf6e-39cb-4897-a909-75cfd0cce5e5" providerId="ADAL" clId="{B2FE3530-8C16-4B2A-9005-78925903EF83}" dt="2022-11-07T07:38:19.681" v="57" actId="6549"/>
        <pc:sldMkLst>
          <pc:docMk/>
          <pc:sldMk cId="0" sldId="257"/>
        </pc:sldMkLst>
        <pc:spChg chg="mod">
          <ac:chgData name="Dagmar Míková" userId="03fdaf6e-39cb-4897-a909-75cfd0cce5e5" providerId="ADAL" clId="{B2FE3530-8C16-4B2A-9005-78925903EF83}" dt="2022-11-07T07:38:19.681" v="57" actId="6549"/>
          <ac:spMkLst>
            <pc:docMk/>
            <pc:sldMk cId="0" sldId="257"/>
            <ac:spMk id="214" creationId="{00000000-0000-0000-0000-000000000000}"/>
          </ac:spMkLst>
        </pc:spChg>
      </pc:sldChg>
      <pc:sldChg chg="modSp mod">
        <pc:chgData name="Dagmar Míková" userId="03fdaf6e-39cb-4897-a909-75cfd0cce5e5" providerId="ADAL" clId="{B2FE3530-8C16-4B2A-9005-78925903EF83}" dt="2022-11-07T07:38:34.061" v="58" actId="6549"/>
        <pc:sldMkLst>
          <pc:docMk/>
          <pc:sldMk cId="0" sldId="258"/>
        </pc:sldMkLst>
        <pc:spChg chg="mod">
          <ac:chgData name="Dagmar Míková" userId="03fdaf6e-39cb-4897-a909-75cfd0cce5e5" providerId="ADAL" clId="{B2FE3530-8C16-4B2A-9005-78925903EF83}" dt="2022-11-07T07:38:34.061" v="58" actId="6549"/>
          <ac:spMkLst>
            <pc:docMk/>
            <pc:sldMk cId="0" sldId="258"/>
            <ac:spMk id="399" creationId="{00000000-0000-0000-0000-000000000000}"/>
          </ac:spMkLst>
        </pc:spChg>
      </pc:sldChg>
      <pc:sldChg chg="modSp mod">
        <pc:chgData name="Dagmar Míková" userId="03fdaf6e-39cb-4897-a909-75cfd0cce5e5" providerId="ADAL" clId="{B2FE3530-8C16-4B2A-9005-78925903EF83}" dt="2022-11-07T07:38:37.892" v="59" actId="6549"/>
        <pc:sldMkLst>
          <pc:docMk/>
          <pc:sldMk cId="0" sldId="259"/>
        </pc:sldMkLst>
        <pc:spChg chg="mod">
          <ac:chgData name="Dagmar Míková" userId="03fdaf6e-39cb-4897-a909-75cfd0cce5e5" providerId="ADAL" clId="{B2FE3530-8C16-4B2A-9005-78925903EF83}" dt="2022-11-07T07:38:37.892" v="59" actId="6549"/>
          <ac:spMkLst>
            <pc:docMk/>
            <pc:sldMk cId="0" sldId="259"/>
            <ac:spMk id="642" creationId="{00000000-0000-0000-0000-000000000000}"/>
          </ac:spMkLst>
        </pc:spChg>
      </pc:sldChg>
      <pc:sldChg chg="modSp mod">
        <pc:chgData name="Dagmar Míková" userId="03fdaf6e-39cb-4897-a909-75cfd0cce5e5" providerId="ADAL" clId="{B2FE3530-8C16-4B2A-9005-78925903EF83}" dt="2022-11-07T07:38:50.507" v="62" actId="6549"/>
        <pc:sldMkLst>
          <pc:docMk/>
          <pc:sldMk cId="0" sldId="260"/>
        </pc:sldMkLst>
        <pc:spChg chg="mod">
          <ac:chgData name="Dagmar Míková" userId="03fdaf6e-39cb-4897-a909-75cfd0cce5e5" providerId="ADAL" clId="{B2FE3530-8C16-4B2A-9005-78925903EF83}" dt="2022-11-07T07:38:50.507" v="62" actId="6549"/>
          <ac:spMkLst>
            <pc:docMk/>
            <pc:sldMk cId="0" sldId="260"/>
            <ac:spMk id="878" creationId="{00000000-0000-0000-0000-000000000000}"/>
          </ac:spMkLst>
        </pc:spChg>
        <pc:picChg chg="mod">
          <ac:chgData name="Dagmar Míková" userId="03fdaf6e-39cb-4897-a909-75cfd0cce5e5" providerId="ADAL" clId="{B2FE3530-8C16-4B2A-9005-78925903EF83}" dt="2022-11-07T07:38:46.314" v="61" actId="1076"/>
          <ac:picMkLst>
            <pc:docMk/>
            <pc:sldMk cId="0" sldId="260"/>
            <ac:picMk id="876" creationId="{00000000-0000-0000-0000-000000000000}"/>
          </ac:picMkLst>
        </pc:picChg>
      </pc:sldChg>
      <pc:sldChg chg="modSp mod">
        <pc:chgData name="Dagmar Míková" userId="03fdaf6e-39cb-4897-a909-75cfd0cce5e5" providerId="ADAL" clId="{B2FE3530-8C16-4B2A-9005-78925903EF83}" dt="2022-11-07T07:38:58.789" v="63" actId="6549"/>
        <pc:sldMkLst>
          <pc:docMk/>
          <pc:sldMk cId="0" sldId="261"/>
        </pc:sldMkLst>
        <pc:spChg chg="mod">
          <ac:chgData name="Dagmar Míková" userId="03fdaf6e-39cb-4897-a909-75cfd0cce5e5" providerId="ADAL" clId="{B2FE3530-8C16-4B2A-9005-78925903EF83}" dt="2022-11-07T07:38:58.789" v="63" actId="6549"/>
          <ac:spMkLst>
            <pc:docMk/>
            <pc:sldMk cId="0" sldId="261"/>
            <ac:spMk id="1128" creationId="{00000000-0000-0000-0000-000000000000}"/>
          </ac:spMkLst>
        </pc:spChg>
      </pc:sldChg>
      <pc:sldChg chg="modSp mod">
        <pc:chgData name="Dagmar Míková" userId="03fdaf6e-39cb-4897-a909-75cfd0cce5e5" providerId="ADAL" clId="{B2FE3530-8C16-4B2A-9005-78925903EF83}" dt="2022-11-07T07:39:03.732" v="64" actId="6549"/>
        <pc:sldMkLst>
          <pc:docMk/>
          <pc:sldMk cId="0" sldId="262"/>
        </pc:sldMkLst>
        <pc:spChg chg="mod">
          <ac:chgData name="Dagmar Míková" userId="03fdaf6e-39cb-4897-a909-75cfd0cce5e5" providerId="ADAL" clId="{B2FE3530-8C16-4B2A-9005-78925903EF83}" dt="2022-11-07T07:39:03.732" v="64" actId="6549"/>
          <ac:spMkLst>
            <pc:docMk/>
            <pc:sldMk cId="0" sldId="262"/>
            <ac:spMk id="1402" creationId="{00000000-0000-0000-0000-000000000000}"/>
          </ac:spMkLst>
        </pc:spChg>
      </pc:sldChg>
      <pc:sldChg chg="modSp mod">
        <pc:chgData name="Dagmar Míková" userId="03fdaf6e-39cb-4897-a909-75cfd0cce5e5" providerId="ADAL" clId="{B2FE3530-8C16-4B2A-9005-78925903EF83}" dt="2022-11-07T07:39:09.676" v="65" actId="6549"/>
        <pc:sldMkLst>
          <pc:docMk/>
          <pc:sldMk cId="0" sldId="263"/>
        </pc:sldMkLst>
        <pc:spChg chg="mod">
          <ac:chgData name="Dagmar Míková" userId="03fdaf6e-39cb-4897-a909-75cfd0cce5e5" providerId="ADAL" clId="{B2FE3530-8C16-4B2A-9005-78925903EF83}" dt="2022-11-07T07:39:09.676" v="65" actId="6549"/>
          <ac:spMkLst>
            <pc:docMk/>
            <pc:sldMk cId="0" sldId="263"/>
            <ac:spMk id="159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>
      <a:defPPr>
        <a:defRPr lang="en-US"/>
      </a:def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4" descr="Picture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43" y="514771"/>
            <a:ext cx="8585297" cy="725670"/>
          </a:xfrm>
          <a:prstGeom prst="rect">
            <a:avLst/>
          </a:prstGeom>
          <a:noFill/>
        </p:spPr>
      </p:pic>
      <p:sp>
        <p:nvSpPr>
          <p:cNvPr id="3" name="TextBox2"/>
          <p:cNvSpPr>
            <a:spLocks noGrp="1"/>
          </p:cNvSpPr>
          <p:nvPr>
            <p:ph/>
          </p:nvPr>
        </p:nvSpPr>
        <p:spPr>
          <a:xfrm>
            <a:off x="510897" y="897448"/>
            <a:ext cx="8458581" cy="31748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cs-CZ" sz="1400" b="1" i="0" dirty="0">
                <a:solidFill>
                  <a:srgbClr val="010101"/>
                </a:solidFill>
                <a:latin typeface="tahoma"/>
              </a:rPr>
              <a:t>Příloha k návrhu </a:t>
            </a:r>
            <a:r>
              <a:rPr lang="cs-CZ" sz="1400" b="1" i="0" dirty="0" err="1">
                <a:solidFill>
                  <a:srgbClr val="010101"/>
                </a:solidFill>
                <a:latin typeface="tahoma"/>
              </a:rPr>
              <a:t>rozopočtu</a:t>
            </a:r>
            <a:r>
              <a:rPr lang="cs-CZ" sz="1400" b="1" i="0" dirty="0">
                <a:solidFill>
                  <a:srgbClr val="010101"/>
                </a:solidFill>
                <a:latin typeface="tahoma"/>
              </a:rPr>
              <a:t> 2023  - plnění rozpočtu 2022</a:t>
            </a:r>
            <a:endParaRPr lang="en-US" sz="1400" b="1" i="0" dirty="0">
              <a:solidFill>
                <a:srgbClr val="010101"/>
              </a:solidFill>
              <a:latin typeface="tahoma"/>
            </a:endParaRPr>
          </a:p>
        </p:txBody>
      </p:sp>
      <p:sp>
        <p:nvSpPr>
          <p:cNvPr id="4" name="TextBox3"/>
          <p:cNvSpPr>
            <a:spLocks noGrp="1"/>
          </p:cNvSpPr>
          <p:nvPr>
            <p:ph/>
          </p:nvPr>
        </p:nvSpPr>
        <p:spPr>
          <a:xfrm>
            <a:off x="521150" y="554551"/>
            <a:ext cx="29669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IČO:</a:t>
            </a:r>
          </a:p>
        </p:txBody>
      </p:sp>
      <p:sp>
        <p:nvSpPr>
          <p:cNvPr id="5" name="TextBox4"/>
          <p:cNvSpPr>
            <a:spLocks noGrp="1"/>
          </p:cNvSpPr>
          <p:nvPr>
            <p:ph/>
          </p:nvPr>
        </p:nvSpPr>
        <p:spPr>
          <a:xfrm>
            <a:off x="2064519" y="554551"/>
            <a:ext cx="80050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Obch. jméno:</a:t>
            </a:r>
          </a:p>
        </p:txBody>
      </p:sp>
      <p:sp>
        <p:nvSpPr>
          <p:cNvPr id="6" name="TextBox5"/>
          <p:cNvSpPr>
            <a:spLocks noGrp="1"/>
          </p:cNvSpPr>
          <p:nvPr>
            <p:ph/>
          </p:nvPr>
        </p:nvSpPr>
        <p:spPr>
          <a:xfrm>
            <a:off x="900189" y="580157"/>
            <a:ext cx="1052694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>
                <a:solidFill>
                  <a:srgbClr val="010101"/>
                </a:solidFill>
                <a:latin typeface="Tahoma"/>
              </a:rPr>
              <a:t>00581011</a:t>
            </a:r>
          </a:p>
        </p:txBody>
      </p:sp>
      <p:sp>
        <p:nvSpPr>
          <p:cNvPr id="7" name="TextBox6"/>
          <p:cNvSpPr>
            <a:spLocks noGrp="1"/>
          </p:cNvSpPr>
          <p:nvPr>
            <p:ph/>
          </p:nvPr>
        </p:nvSpPr>
        <p:spPr>
          <a:xfrm>
            <a:off x="2979591" y="580157"/>
            <a:ext cx="5776280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>
                <a:solidFill>
                  <a:srgbClr val="010101"/>
                </a:solidFill>
                <a:latin typeface="Tahoma"/>
              </a:rPr>
              <a:t>Obec Hřibojedy</a:t>
            </a:r>
          </a:p>
        </p:txBody>
      </p:sp>
      <p:sp>
        <p:nvSpPr>
          <p:cNvPr id="8" name="TextBox7"/>
          <p:cNvSpPr>
            <a:spLocks noGrp="1"/>
          </p:cNvSpPr>
          <p:nvPr>
            <p:ph/>
          </p:nvPr>
        </p:nvSpPr>
        <p:spPr>
          <a:xfrm>
            <a:off x="477543" y="1610079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9" name="TextBox8"/>
          <p:cNvSpPr>
            <a:spLocks noGrp="1"/>
          </p:cNvSpPr>
          <p:nvPr>
            <p:ph/>
          </p:nvPr>
        </p:nvSpPr>
        <p:spPr>
          <a:xfrm>
            <a:off x="476220" y="1632756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10" name="TextBox9"/>
          <p:cNvSpPr>
            <a:spLocks noGrp="1"/>
          </p:cNvSpPr>
          <p:nvPr>
            <p:ph/>
          </p:nvPr>
        </p:nvSpPr>
        <p:spPr>
          <a:xfrm>
            <a:off x="1088504" y="1632756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11" name="TextBox10"/>
          <p:cNvSpPr>
            <a:spLocks noGrp="1"/>
          </p:cNvSpPr>
          <p:nvPr>
            <p:ph/>
          </p:nvPr>
        </p:nvSpPr>
        <p:spPr>
          <a:xfrm>
            <a:off x="1723465" y="1632756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12" name="TextBox11"/>
          <p:cNvSpPr>
            <a:spLocks noGrp="1"/>
          </p:cNvSpPr>
          <p:nvPr>
            <p:ph/>
          </p:nvPr>
        </p:nvSpPr>
        <p:spPr>
          <a:xfrm>
            <a:off x="4555751" y="1632756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13" name="TextBox12"/>
          <p:cNvSpPr>
            <a:spLocks noGrp="1"/>
          </p:cNvSpPr>
          <p:nvPr>
            <p:ph/>
          </p:nvPr>
        </p:nvSpPr>
        <p:spPr>
          <a:xfrm>
            <a:off x="6800792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14" name="TextBox13"/>
          <p:cNvSpPr>
            <a:spLocks noGrp="1"/>
          </p:cNvSpPr>
          <p:nvPr>
            <p:ph/>
          </p:nvPr>
        </p:nvSpPr>
        <p:spPr>
          <a:xfrm>
            <a:off x="476220" y="1315276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I. Rozpočtové příjmy</a:t>
            </a:r>
          </a:p>
        </p:txBody>
      </p:sp>
      <p:sp>
        <p:nvSpPr>
          <p:cNvPr id="15" name="TextBox14"/>
          <p:cNvSpPr>
            <a:spLocks noGrp="1"/>
          </p:cNvSpPr>
          <p:nvPr>
            <p:ph/>
          </p:nvPr>
        </p:nvSpPr>
        <p:spPr>
          <a:xfrm>
            <a:off x="7911974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16" name="TextBox15"/>
          <p:cNvSpPr>
            <a:spLocks noGrp="1"/>
          </p:cNvSpPr>
          <p:nvPr>
            <p:ph/>
          </p:nvPr>
        </p:nvSpPr>
        <p:spPr>
          <a:xfrm>
            <a:off x="5689610" y="1632756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17" name="TextBox16"/>
          <p:cNvSpPr>
            <a:spLocks noGrp="1"/>
          </p:cNvSpPr>
          <p:nvPr>
            <p:ph/>
          </p:nvPr>
        </p:nvSpPr>
        <p:spPr>
          <a:xfrm>
            <a:off x="476220" y="2403781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Bez ODPA</a:t>
            </a:r>
          </a:p>
        </p:txBody>
      </p:sp>
      <p:sp>
        <p:nvSpPr>
          <p:cNvPr id="18" name="TextBox17"/>
          <p:cNvSpPr>
            <a:spLocks noGrp="1"/>
          </p:cNvSpPr>
          <p:nvPr>
            <p:ph/>
          </p:nvPr>
        </p:nvSpPr>
        <p:spPr>
          <a:xfrm>
            <a:off x="476220" y="263055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19" name="TextBox18"/>
          <p:cNvSpPr>
            <a:spLocks noGrp="1"/>
          </p:cNvSpPr>
          <p:nvPr>
            <p:ph/>
          </p:nvPr>
        </p:nvSpPr>
        <p:spPr>
          <a:xfrm>
            <a:off x="1111181" y="263055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1111</a:t>
            </a:r>
          </a:p>
        </p:txBody>
      </p:sp>
      <p:sp>
        <p:nvSpPr>
          <p:cNvPr id="20" name="TextBox19"/>
          <p:cNvSpPr>
            <a:spLocks noGrp="1"/>
          </p:cNvSpPr>
          <p:nvPr>
            <p:ph/>
          </p:nvPr>
        </p:nvSpPr>
        <p:spPr>
          <a:xfrm>
            <a:off x="1723465" y="263055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daně z příjmů FO placené plátci</a:t>
            </a:r>
          </a:p>
        </p:txBody>
      </p:sp>
      <p:sp>
        <p:nvSpPr>
          <p:cNvPr id="21" name="TextBox20"/>
          <p:cNvSpPr>
            <a:spLocks noGrp="1"/>
          </p:cNvSpPr>
          <p:nvPr>
            <p:ph/>
          </p:nvPr>
        </p:nvSpPr>
        <p:spPr>
          <a:xfrm>
            <a:off x="4601105" y="263055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770 000,00 </a:t>
            </a:r>
          </a:p>
        </p:txBody>
      </p:sp>
      <p:sp>
        <p:nvSpPr>
          <p:cNvPr id="22" name="TextBox21"/>
          <p:cNvSpPr>
            <a:spLocks noGrp="1"/>
          </p:cNvSpPr>
          <p:nvPr>
            <p:ph/>
          </p:nvPr>
        </p:nvSpPr>
        <p:spPr>
          <a:xfrm>
            <a:off x="5712287" y="263055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770 000,00 </a:t>
            </a:r>
          </a:p>
        </p:txBody>
      </p:sp>
      <p:sp>
        <p:nvSpPr>
          <p:cNvPr id="23" name="TextBox22"/>
          <p:cNvSpPr>
            <a:spLocks noGrp="1"/>
          </p:cNvSpPr>
          <p:nvPr>
            <p:ph/>
          </p:nvPr>
        </p:nvSpPr>
        <p:spPr>
          <a:xfrm>
            <a:off x="6823469" y="263055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468 970,09 </a:t>
            </a:r>
          </a:p>
        </p:txBody>
      </p:sp>
      <p:sp>
        <p:nvSpPr>
          <p:cNvPr id="24" name="TextBox23"/>
          <p:cNvSpPr>
            <a:spLocks noGrp="1"/>
          </p:cNvSpPr>
          <p:nvPr>
            <p:ph/>
          </p:nvPr>
        </p:nvSpPr>
        <p:spPr>
          <a:xfrm>
            <a:off x="7946367" y="263055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770 000,00 </a:t>
            </a:r>
          </a:p>
        </p:txBody>
      </p:sp>
      <p:sp>
        <p:nvSpPr>
          <p:cNvPr id="25" name="TextBox24"/>
          <p:cNvSpPr>
            <a:spLocks noGrp="1"/>
          </p:cNvSpPr>
          <p:nvPr>
            <p:ph/>
          </p:nvPr>
        </p:nvSpPr>
        <p:spPr>
          <a:xfrm>
            <a:off x="476220" y="28346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26" name="TextBox25"/>
          <p:cNvSpPr>
            <a:spLocks noGrp="1"/>
          </p:cNvSpPr>
          <p:nvPr>
            <p:ph/>
          </p:nvPr>
        </p:nvSpPr>
        <p:spPr>
          <a:xfrm>
            <a:off x="1111181" y="28346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1112</a:t>
            </a:r>
          </a:p>
        </p:txBody>
      </p:sp>
      <p:sp>
        <p:nvSpPr>
          <p:cNvPr id="27" name="TextBox26"/>
          <p:cNvSpPr>
            <a:spLocks noGrp="1"/>
          </p:cNvSpPr>
          <p:nvPr>
            <p:ph/>
          </p:nvPr>
        </p:nvSpPr>
        <p:spPr>
          <a:xfrm>
            <a:off x="1723465" y="2834647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daně z příjmů FO placené poplatníky</a:t>
            </a:r>
          </a:p>
        </p:txBody>
      </p:sp>
      <p:sp>
        <p:nvSpPr>
          <p:cNvPr id="28" name="TextBox27"/>
          <p:cNvSpPr>
            <a:spLocks noGrp="1"/>
          </p:cNvSpPr>
          <p:nvPr>
            <p:ph/>
          </p:nvPr>
        </p:nvSpPr>
        <p:spPr>
          <a:xfrm>
            <a:off x="4601105" y="283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21 000,00 </a:t>
            </a:r>
          </a:p>
        </p:txBody>
      </p:sp>
      <p:sp>
        <p:nvSpPr>
          <p:cNvPr id="29" name="TextBox28"/>
          <p:cNvSpPr>
            <a:spLocks noGrp="1"/>
          </p:cNvSpPr>
          <p:nvPr>
            <p:ph/>
          </p:nvPr>
        </p:nvSpPr>
        <p:spPr>
          <a:xfrm>
            <a:off x="5712287" y="283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38 900,00 </a:t>
            </a:r>
          </a:p>
        </p:txBody>
      </p:sp>
      <p:sp>
        <p:nvSpPr>
          <p:cNvPr id="30" name="TextBox29"/>
          <p:cNvSpPr>
            <a:spLocks noGrp="1"/>
          </p:cNvSpPr>
          <p:nvPr>
            <p:ph/>
          </p:nvPr>
        </p:nvSpPr>
        <p:spPr>
          <a:xfrm>
            <a:off x="6823469" y="283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38 882,77 </a:t>
            </a:r>
          </a:p>
        </p:txBody>
      </p:sp>
      <p:sp>
        <p:nvSpPr>
          <p:cNvPr id="31" name="TextBox30"/>
          <p:cNvSpPr>
            <a:spLocks noGrp="1"/>
          </p:cNvSpPr>
          <p:nvPr>
            <p:ph/>
          </p:nvPr>
        </p:nvSpPr>
        <p:spPr>
          <a:xfrm>
            <a:off x="7946367" y="283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42 000,00 </a:t>
            </a:r>
          </a:p>
        </p:txBody>
      </p:sp>
      <p:sp>
        <p:nvSpPr>
          <p:cNvPr id="32" name="TextBox31"/>
          <p:cNvSpPr>
            <a:spLocks noGrp="1"/>
          </p:cNvSpPr>
          <p:nvPr>
            <p:ph/>
          </p:nvPr>
        </p:nvSpPr>
        <p:spPr>
          <a:xfrm>
            <a:off x="476220" y="31946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33" name="TextBox32"/>
          <p:cNvSpPr>
            <a:spLocks noGrp="1"/>
          </p:cNvSpPr>
          <p:nvPr>
            <p:ph/>
          </p:nvPr>
        </p:nvSpPr>
        <p:spPr>
          <a:xfrm>
            <a:off x="1111181" y="31946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1113</a:t>
            </a:r>
          </a:p>
        </p:txBody>
      </p:sp>
      <p:sp>
        <p:nvSpPr>
          <p:cNvPr id="34" name="TextBox33"/>
          <p:cNvSpPr>
            <a:spLocks noGrp="1"/>
          </p:cNvSpPr>
          <p:nvPr>
            <p:ph/>
          </p:nvPr>
        </p:nvSpPr>
        <p:spPr>
          <a:xfrm>
            <a:off x="1723465" y="3194647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DPFO vybírané srážkou podle zvlášt.sazby daně</a:t>
            </a:r>
          </a:p>
        </p:txBody>
      </p:sp>
      <p:sp>
        <p:nvSpPr>
          <p:cNvPr id="35" name="TextBox34"/>
          <p:cNvSpPr>
            <a:spLocks noGrp="1"/>
          </p:cNvSpPr>
          <p:nvPr>
            <p:ph/>
          </p:nvPr>
        </p:nvSpPr>
        <p:spPr>
          <a:xfrm>
            <a:off x="4601105" y="319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84 000,00 </a:t>
            </a:r>
          </a:p>
        </p:txBody>
      </p:sp>
      <p:sp>
        <p:nvSpPr>
          <p:cNvPr id="36" name="TextBox35"/>
          <p:cNvSpPr>
            <a:spLocks noGrp="1"/>
          </p:cNvSpPr>
          <p:nvPr>
            <p:ph/>
          </p:nvPr>
        </p:nvSpPr>
        <p:spPr>
          <a:xfrm>
            <a:off x="5712287" y="319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162 000,00 </a:t>
            </a:r>
          </a:p>
        </p:txBody>
      </p:sp>
      <p:sp>
        <p:nvSpPr>
          <p:cNvPr id="37" name="TextBox36"/>
          <p:cNvSpPr>
            <a:spLocks noGrp="1"/>
          </p:cNvSpPr>
          <p:nvPr>
            <p:ph/>
          </p:nvPr>
        </p:nvSpPr>
        <p:spPr>
          <a:xfrm>
            <a:off x="6823469" y="319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95 895,96 </a:t>
            </a:r>
          </a:p>
        </p:txBody>
      </p:sp>
      <p:sp>
        <p:nvSpPr>
          <p:cNvPr id="38" name="TextBox37"/>
          <p:cNvSpPr>
            <a:spLocks noGrp="1"/>
          </p:cNvSpPr>
          <p:nvPr>
            <p:ph/>
          </p:nvPr>
        </p:nvSpPr>
        <p:spPr>
          <a:xfrm>
            <a:off x="7946367" y="319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162 000,00 </a:t>
            </a:r>
          </a:p>
        </p:txBody>
      </p:sp>
      <p:sp>
        <p:nvSpPr>
          <p:cNvPr id="39" name="TextBox38"/>
          <p:cNvSpPr>
            <a:spLocks noGrp="1"/>
          </p:cNvSpPr>
          <p:nvPr>
            <p:ph/>
          </p:nvPr>
        </p:nvSpPr>
        <p:spPr>
          <a:xfrm>
            <a:off x="476220" y="35546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40" name="TextBox39"/>
          <p:cNvSpPr>
            <a:spLocks noGrp="1"/>
          </p:cNvSpPr>
          <p:nvPr>
            <p:ph/>
          </p:nvPr>
        </p:nvSpPr>
        <p:spPr>
          <a:xfrm>
            <a:off x="1111181" y="35546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1121</a:t>
            </a:r>
          </a:p>
        </p:txBody>
      </p:sp>
      <p:sp>
        <p:nvSpPr>
          <p:cNvPr id="41" name="TextBox40"/>
          <p:cNvSpPr>
            <a:spLocks noGrp="1"/>
          </p:cNvSpPr>
          <p:nvPr>
            <p:ph/>
          </p:nvPr>
        </p:nvSpPr>
        <p:spPr>
          <a:xfrm>
            <a:off x="1723465" y="355464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daně z příjmů právnických osob</a:t>
            </a:r>
          </a:p>
        </p:txBody>
      </p:sp>
      <p:sp>
        <p:nvSpPr>
          <p:cNvPr id="42" name="TextBox41"/>
          <p:cNvSpPr>
            <a:spLocks noGrp="1"/>
          </p:cNvSpPr>
          <p:nvPr>
            <p:ph/>
          </p:nvPr>
        </p:nvSpPr>
        <p:spPr>
          <a:xfrm>
            <a:off x="4601105" y="355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630 000,00 </a:t>
            </a:r>
          </a:p>
        </p:txBody>
      </p:sp>
      <p:sp>
        <p:nvSpPr>
          <p:cNvPr id="43" name="TextBox42"/>
          <p:cNvSpPr>
            <a:spLocks noGrp="1"/>
          </p:cNvSpPr>
          <p:nvPr>
            <p:ph/>
          </p:nvPr>
        </p:nvSpPr>
        <p:spPr>
          <a:xfrm>
            <a:off x="5712287" y="355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735 090,00 </a:t>
            </a:r>
          </a:p>
        </p:txBody>
      </p:sp>
      <p:sp>
        <p:nvSpPr>
          <p:cNvPr id="44" name="TextBox43"/>
          <p:cNvSpPr>
            <a:spLocks noGrp="1"/>
          </p:cNvSpPr>
          <p:nvPr>
            <p:ph/>
          </p:nvPr>
        </p:nvSpPr>
        <p:spPr>
          <a:xfrm>
            <a:off x="6823469" y="355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733 392,63 </a:t>
            </a:r>
          </a:p>
        </p:txBody>
      </p:sp>
      <p:sp>
        <p:nvSpPr>
          <p:cNvPr id="45" name="TextBox44"/>
          <p:cNvSpPr>
            <a:spLocks noGrp="1"/>
          </p:cNvSpPr>
          <p:nvPr>
            <p:ph/>
          </p:nvPr>
        </p:nvSpPr>
        <p:spPr>
          <a:xfrm>
            <a:off x="7946367" y="35546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770 000,00 </a:t>
            </a:r>
          </a:p>
        </p:txBody>
      </p:sp>
      <p:sp>
        <p:nvSpPr>
          <p:cNvPr id="46" name="TextBox45"/>
          <p:cNvSpPr>
            <a:spLocks noGrp="1"/>
          </p:cNvSpPr>
          <p:nvPr>
            <p:ph/>
          </p:nvPr>
        </p:nvSpPr>
        <p:spPr>
          <a:xfrm>
            <a:off x="476220" y="375874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47" name="TextBox46"/>
          <p:cNvSpPr>
            <a:spLocks noGrp="1"/>
          </p:cNvSpPr>
          <p:nvPr>
            <p:ph/>
          </p:nvPr>
        </p:nvSpPr>
        <p:spPr>
          <a:xfrm>
            <a:off x="1111181" y="375874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1122</a:t>
            </a:r>
          </a:p>
        </p:txBody>
      </p:sp>
      <p:sp>
        <p:nvSpPr>
          <p:cNvPr id="48" name="TextBox47"/>
          <p:cNvSpPr>
            <a:spLocks noGrp="1"/>
          </p:cNvSpPr>
          <p:nvPr>
            <p:ph/>
          </p:nvPr>
        </p:nvSpPr>
        <p:spPr>
          <a:xfrm>
            <a:off x="1723465" y="3758741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DPPO v případech, kdy poplat. je obec, s výj.</a:t>
            </a:r>
          </a:p>
        </p:txBody>
      </p:sp>
      <p:sp>
        <p:nvSpPr>
          <p:cNvPr id="49" name="TextBox48"/>
          <p:cNvSpPr>
            <a:spLocks noGrp="1"/>
          </p:cNvSpPr>
          <p:nvPr>
            <p:ph/>
          </p:nvPr>
        </p:nvSpPr>
        <p:spPr>
          <a:xfrm>
            <a:off x="4601105" y="3758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250 000,00 </a:t>
            </a:r>
          </a:p>
        </p:txBody>
      </p:sp>
      <p:sp>
        <p:nvSpPr>
          <p:cNvPr id="50" name="TextBox49"/>
          <p:cNvSpPr>
            <a:spLocks noGrp="1"/>
          </p:cNvSpPr>
          <p:nvPr>
            <p:ph/>
          </p:nvPr>
        </p:nvSpPr>
        <p:spPr>
          <a:xfrm>
            <a:off x="5712287" y="3758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250 000,00 </a:t>
            </a:r>
          </a:p>
        </p:txBody>
      </p:sp>
      <p:sp>
        <p:nvSpPr>
          <p:cNvPr id="51" name="TextBox50"/>
          <p:cNvSpPr>
            <a:spLocks noGrp="1"/>
          </p:cNvSpPr>
          <p:nvPr>
            <p:ph/>
          </p:nvPr>
        </p:nvSpPr>
        <p:spPr>
          <a:xfrm>
            <a:off x="6823469" y="3758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172 710,00 </a:t>
            </a:r>
          </a:p>
        </p:txBody>
      </p:sp>
      <p:sp>
        <p:nvSpPr>
          <p:cNvPr id="52" name="TextBox51"/>
          <p:cNvSpPr>
            <a:spLocks noGrp="1"/>
          </p:cNvSpPr>
          <p:nvPr>
            <p:ph/>
          </p:nvPr>
        </p:nvSpPr>
        <p:spPr>
          <a:xfrm>
            <a:off x="7946367" y="3758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250 000,00 </a:t>
            </a:r>
          </a:p>
        </p:txBody>
      </p:sp>
      <p:sp>
        <p:nvSpPr>
          <p:cNvPr id="53" name="TextBox52"/>
          <p:cNvSpPr>
            <a:spLocks noGrp="1"/>
          </p:cNvSpPr>
          <p:nvPr>
            <p:ph/>
          </p:nvPr>
        </p:nvSpPr>
        <p:spPr>
          <a:xfrm>
            <a:off x="476220" y="411874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54" name="TextBox53"/>
          <p:cNvSpPr>
            <a:spLocks noGrp="1"/>
          </p:cNvSpPr>
          <p:nvPr>
            <p:ph/>
          </p:nvPr>
        </p:nvSpPr>
        <p:spPr>
          <a:xfrm>
            <a:off x="1111181" y="411874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1211</a:t>
            </a:r>
          </a:p>
        </p:txBody>
      </p:sp>
      <p:sp>
        <p:nvSpPr>
          <p:cNvPr id="55" name="TextBox54"/>
          <p:cNvSpPr>
            <a:spLocks noGrp="1"/>
          </p:cNvSpPr>
          <p:nvPr>
            <p:ph/>
          </p:nvPr>
        </p:nvSpPr>
        <p:spPr>
          <a:xfrm>
            <a:off x="1723465" y="4118741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daně z přidané hodnoty</a:t>
            </a:r>
          </a:p>
        </p:txBody>
      </p:sp>
      <p:sp>
        <p:nvSpPr>
          <p:cNvPr id="56" name="TextBox55"/>
          <p:cNvSpPr>
            <a:spLocks noGrp="1"/>
          </p:cNvSpPr>
          <p:nvPr>
            <p:ph/>
          </p:nvPr>
        </p:nvSpPr>
        <p:spPr>
          <a:xfrm>
            <a:off x="4601105" y="4118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1 980 000,00 </a:t>
            </a:r>
          </a:p>
        </p:txBody>
      </p:sp>
      <p:sp>
        <p:nvSpPr>
          <p:cNvPr id="57" name="TextBox56"/>
          <p:cNvSpPr>
            <a:spLocks noGrp="1"/>
          </p:cNvSpPr>
          <p:nvPr>
            <p:ph/>
          </p:nvPr>
        </p:nvSpPr>
        <p:spPr>
          <a:xfrm>
            <a:off x="5712287" y="4118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1 980 000,00 </a:t>
            </a:r>
          </a:p>
        </p:txBody>
      </p:sp>
      <p:sp>
        <p:nvSpPr>
          <p:cNvPr id="58" name="TextBox57"/>
          <p:cNvSpPr>
            <a:spLocks noGrp="1"/>
          </p:cNvSpPr>
          <p:nvPr>
            <p:ph/>
          </p:nvPr>
        </p:nvSpPr>
        <p:spPr>
          <a:xfrm>
            <a:off x="6823469" y="4118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1 631 367,30 </a:t>
            </a:r>
          </a:p>
        </p:txBody>
      </p:sp>
      <p:sp>
        <p:nvSpPr>
          <p:cNvPr id="59" name="TextBox58"/>
          <p:cNvSpPr>
            <a:spLocks noGrp="1"/>
          </p:cNvSpPr>
          <p:nvPr>
            <p:ph/>
          </p:nvPr>
        </p:nvSpPr>
        <p:spPr>
          <a:xfrm>
            <a:off x="7946367" y="4118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1 980 000,00 </a:t>
            </a:r>
          </a:p>
        </p:txBody>
      </p:sp>
      <p:sp>
        <p:nvSpPr>
          <p:cNvPr id="60" name="TextBox59"/>
          <p:cNvSpPr>
            <a:spLocks noGrp="1"/>
          </p:cNvSpPr>
          <p:nvPr>
            <p:ph/>
          </p:nvPr>
        </p:nvSpPr>
        <p:spPr>
          <a:xfrm>
            <a:off x="476220" y="43228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61" name="TextBox60"/>
          <p:cNvSpPr>
            <a:spLocks noGrp="1"/>
          </p:cNvSpPr>
          <p:nvPr>
            <p:ph/>
          </p:nvPr>
        </p:nvSpPr>
        <p:spPr>
          <a:xfrm>
            <a:off x="1111181" y="43228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1337</a:t>
            </a:r>
          </a:p>
        </p:txBody>
      </p:sp>
      <p:sp>
        <p:nvSpPr>
          <p:cNvPr id="62" name="TextBox61"/>
          <p:cNvSpPr>
            <a:spLocks noGrp="1"/>
          </p:cNvSpPr>
          <p:nvPr>
            <p:ph/>
          </p:nvPr>
        </p:nvSpPr>
        <p:spPr>
          <a:xfrm>
            <a:off x="1723465" y="4322836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ze zrušeného poplatku za komunální odpad</a:t>
            </a:r>
          </a:p>
        </p:txBody>
      </p:sp>
      <p:sp>
        <p:nvSpPr>
          <p:cNvPr id="63" name="TextBox62"/>
          <p:cNvSpPr>
            <a:spLocks noGrp="1"/>
          </p:cNvSpPr>
          <p:nvPr>
            <p:ph/>
          </p:nvPr>
        </p:nvSpPr>
        <p:spPr>
          <a:xfrm>
            <a:off x="4601105" y="4322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120 000,00 </a:t>
            </a:r>
          </a:p>
        </p:txBody>
      </p:sp>
      <p:sp>
        <p:nvSpPr>
          <p:cNvPr id="64" name="TextBox63"/>
          <p:cNvSpPr>
            <a:spLocks noGrp="1"/>
          </p:cNvSpPr>
          <p:nvPr>
            <p:ph/>
          </p:nvPr>
        </p:nvSpPr>
        <p:spPr>
          <a:xfrm>
            <a:off x="5712287" y="4322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120 000,00 </a:t>
            </a:r>
          </a:p>
        </p:txBody>
      </p:sp>
      <p:sp>
        <p:nvSpPr>
          <p:cNvPr id="65" name="TextBox64"/>
          <p:cNvSpPr>
            <a:spLocks noGrp="1"/>
          </p:cNvSpPr>
          <p:nvPr>
            <p:ph/>
          </p:nvPr>
        </p:nvSpPr>
        <p:spPr>
          <a:xfrm>
            <a:off x="6823469" y="4322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66" name="TextBox65"/>
          <p:cNvSpPr>
            <a:spLocks noGrp="1"/>
          </p:cNvSpPr>
          <p:nvPr>
            <p:ph/>
          </p:nvPr>
        </p:nvSpPr>
        <p:spPr>
          <a:xfrm>
            <a:off x="7946367" y="4322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67" name="TextBox66"/>
          <p:cNvSpPr>
            <a:spLocks noGrp="1"/>
          </p:cNvSpPr>
          <p:nvPr>
            <p:ph/>
          </p:nvPr>
        </p:nvSpPr>
        <p:spPr>
          <a:xfrm>
            <a:off x="476220" y="46828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68" name="TextBox67"/>
          <p:cNvSpPr>
            <a:spLocks noGrp="1"/>
          </p:cNvSpPr>
          <p:nvPr>
            <p:ph/>
          </p:nvPr>
        </p:nvSpPr>
        <p:spPr>
          <a:xfrm>
            <a:off x="1111181" y="46828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1341</a:t>
            </a:r>
          </a:p>
        </p:txBody>
      </p:sp>
      <p:sp>
        <p:nvSpPr>
          <p:cNvPr id="69" name="TextBox68"/>
          <p:cNvSpPr>
            <a:spLocks noGrp="1"/>
          </p:cNvSpPr>
          <p:nvPr>
            <p:ph/>
          </p:nvPr>
        </p:nvSpPr>
        <p:spPr>
          <a:xfrm>
            <a:off x="1723465" y="468283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poplatku ze psů</a:t>
            </a:r>
          </a:p>
        </p:txBody>
      </p:sp>
      <p:sp>
        <p:nvSpPr>
          <p:cNvPr id="70" name="TextBox69"/>
          <p:cNvSpPr>
            <a:spLocks noGrp="1"/>
          </p:cNvSpPr>
          <p:nvPr>
            <p:ph/>
          </p:nvPr>
        </p:nvSpPr>
        <p:spPr>
          <a:xfrm>
            <a:off x="4601105" y="4682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2 500,00 </a:t>
            </a:r>
          </a:p>
        </p:txBody>
      </p:sp>
      <p:sp>
        <p:nvSpPr>
          <p:cNvPr id="71" name="TextBox70"/>
          <p:cNvSpPr>
            <a:spLocks noGrp="1"/>
          </p:cNvSpPr>
          <p:nvPr>
            <p:ph/>
          </p:nvPr>
        </p:nvSpPr>
        <p:spPr>
          <a:xfrm>
            <a:off x="5712287" y="4682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2 500,00 </a:t>
            </a:r>
          </a:p>
        </p:txBody>
      </p:sp>
      <p:sp>
        <p:nvSpPr>
          <p:cNvPr id="72" name="TextBox71"/>
          <p:cNvSpPr>
            <a:spLocks noGrp="1"/>
          </p:cNvSpPr>
          <p:nvPr>
            <p:ph/>
          </p:nvPr>
        </p:nvSpPr>
        <p:spPr>
          <a:xfrm>
            <a:off x="6823469" y="4682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73" name="TextBox72"/>
          <p:cNvSpPr>
            <a:spLocks noGrp="1"/>
          </p:cNvSpPr>
          <p:nvPr>
            <p:ph/>
          </p:nvPr>
        </p:nvSpPr>
        <p:spPr>
          <a:xfrm>
            <a:off x="7946367" y="4682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2 500,00 </a:t>
            </a:r>
          </a:p>
        </p:txBody>
      </p:sp>
      <p:sp>
        <p:nvSpPr>
          <p:cNvPr id="74" name="TextBox73"/>
          <p:cNvSpPr>
            <a:spLocks noGrp="1"/>
          </p:cNvSpPr>
          <p:nvPr>
            <p:ph/>
          </p:nvPr>
        </p:nvSpPr>
        <p:spPr>
          <a:xfrm>
            <a:off x="476220" y="48869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75" name="TextBox74"/>
          <p:cNvSpPr>
            <a:spLocks noGrp="1"/>
          </p:cNvSpPr>
          <p:nvPr>
            <p:ph/>
          </p:nvPr>
        </p:nvSpPr>
        <p:spPr>
          <a:xfrm>
            <a:off x="1111181" y="48869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1342</a:t>
            </a:r>
          </a:p>
        </p:txBody>
      </p:sp>
      <p:sp>
        <p:nvSpPr>
          <p:cNvPr id="76" name="TextBox75"/>
          <p:cNvSpPr>
            <a:spLocks noGrp="1"/>
          </p:cNvSpPr>
          <p:nvPr>
            <p:ph/>
          </p:nvPr>
        </p:nvSpPr>
        <p:spPr>
          <a:xfrm>
            <a:off x="1723465" y="488693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poplatku z pobytu</a:t>
            </a:r>
          </a:p>
        </p:txBody>
      </p:sp>
      <p:sp>
        <p:nvSpPr>
          <p:cNvPr id="77" name="TextBox76"/>
          <p:cNvSpPr>
            <a:spLocks noGrp="1"/>
          </p:cNvSpPr>
          <p:nvPr>
            <p:ph/>
          </p:nvPr>
        </p:nvSpPr>
        <p:spPr>
          <a:xfrm>
            <a:off x="4601105" y="48869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78" name="TextBox77"/>
          <p:cNvSpPr>
            <a:spLocks noGrp="1"/>
          </p:cNvSpPr>
          <p:nvPr>
            <p:ph/>
          </p:nvPr>
        </p:nvSpPr>
        <p:spPr>
          <a:xfrm>
            <a:off x="5712287" y="48869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2 100,00 </a:t>
            </a:r>
          </a:p>
        </p:txBody>
      </p:sp>
      <p:sp>
        <p:nvSpPr>
          <p:cNvPr id="79" name="TextBox78"/>
          <p:cNvSpPr>
            <a:spLocks noGrp="1"/>
          </p:cNvSpPr>
          <p:nvPr>
            <p:ph/>
          </p:nvPr>
        </p:nvSpPr>
        <p:spPr>
          <a:xfrm>
            <a:off x="6823469" y="48869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1 815,00 </a:t>
            </a:r>
          </a:p>
        </p:txBody>
      </p:sp>
      <p:sp>
        <p:nvSpPr>
          <p:cNvPr id="80" name="TextBox79"/>
          <p:cNvSpPr>
            <a:spLocks noGrp="1"/>
          </p:cNvSpPr>
          <p:nvPr>
            <p:ph/>
          </p:nvPr>
        </p:nvSpPr>
        <p:spPr>
          <a:xfrm>
            <a:off x="7946367" y="48869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81" name="TextBox80"/>
          <p:cNvSpPr>
            <a:spLocks noGrp="1"/>
          </p:cNvSpPr>
          <p:nvPr>
            <p:ph/>
          </p:nvPr>
        </p:nvSpPr>
        <p:spPr>
          <a:xfrm>
            <a:off x="476220" y="50910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82" name="TextBox81"/>
          <p:cNvSpPr>
            <a:spLocks noGrp="1"/>
          </p:cNvSpPr>
          <p:nvPr>
            <p:ph/>
          </p:nvPr>
        </p:nvSpPr>
        <p:spPr>
          <a:xfrm>
            <a:off x="1111181" y="50910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1345</a:t>
            </a:r>
          </a:p>
        </p:txBody>
      </p:sp>
      <p:sp>
        <p:nvSpPr>
          <p:cNvPr id="83" name="TextBox82"/>
          <p:cNvSpPr>
            <a:spLocks noGrp="1"/>
          </p:cNvSpPr>
          <p:nvPr>
            <p:ph/>
          </p:nvPr>
        </p:nvSpPr>
        <p:spPr>
          <a:xfrm>
            <a:off x="1723465" y="5091025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poplatku za obecní systém odpad.hosp.a příj.z</a:t>
            </a:r>
          </a:p>
        </p:txBody>
      </p:sp>
      <p:sp>
        <p:nvSpPr>
          <p:cNvPr id="84" name="TextBox83"/>
          <p:cNvSpPr>
            <a:spLocks noGrp="1"/>
          </p:cNvSpPr>
          <p:nvPr>
            <p:ph/>
          </p:nvPr>
        </p:nvSpPr>
        <p:spPr>
          <a:xfrm>
            <a:off x="4601105" y="509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85" name="TextBox84"/>
          <p:cNvSpPr>
            <a:spLocks noGrp="1"/>
          </p:cNvSpPr>
          <p:nvPr>
            <p:ph/>
          </p:nvPr>
        </p:nvSpPr>
        <p:spPr>
          <a:xfrm>
            <a:off x="5712287" y="509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57 420,00 </a:t>
            </a:r>
          </a:p>
        </p:txBody>
      </p:sp>
      <p:sp>
        <p:nvSpPr>
          <p:cNvPr id="86" name="TextBox85"/>
          <p:cNvSpPr>
            <a:spLocks noGrp="1"/>
          </p:cNvSpPr>
          <p:nvPr>
            <p:ph/>
          </p:nvPr>
        </p:nvSpPr>
        <p:spPr>
          <a:xfrm>
            <a:off x="6823469" y="509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57 420,00 </a:t>
            </a:r>
          </a:p>
        </p:txBody>
      </p:sp>
      <p:sp>
        <p:nvSpPr>
          <p:cNvPr id="87" name="TextBox86"/>
          <p:cNvSpPr>
            <a:spLocks noGrp="1"/>
          </p:cNvSpPr>
          <p:nvPr>
            <p:ph/>
          </p:nvPr>
        </p:nvSpPr>
        <p:spPr>
          <a:xfrm>
            <a:off x="7946367" y="509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57 420,00 </a:t>
            </a:r>
          </a:p>
        </p:txBody>
      </p:sp>
      <p:sp>
        <p:nvSpPr>
          <p:cNvPr id="88" name="TextBox87"/>
          <p:cNvSpPr>
            <a:spLocks noGrp="1"/>
          </p:cNvSpPr>
          <p:nvPr>
            <p:ph/>
          </p:nvPr>
        </p:nvSpPr>
        <p:spPr>
          <a:xfrm>
            <a:off x="476220" y="54510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89" name="TextBox88"/>
          <p:cNvSpPr>
            <a:spLocks noGrp="1"/>
          </p:cNvSpPr>
          <p:nvPr>
            <p:ph/>
          </p:nvPr>
        </p:nvSpPr>
        <p:spPr>
          <a:xfrm>
            <a:off x="1111181" y="54510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1346</a:t>
            </a:r>
          </a:p>
        </p:txBody>
      </p:sp>
      <p:sp>
        <p:nvSpPr>
          <p:cNvPr id="90" name="TextBox89"/>
          <p:cNvSpPr>
            <a:spLocks noGrp="1"/>
          </p:cNvSpPr>
          <p:nvPr>
            <p:ph/>
          </p:nvPr>
        </p:nvSpPr>
        <p:spPr>
          <a:xfrm>
            <a:off x="1723465" y="5451025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popl.za povol.k vjezdu s mot.voz.do vybr.míst</a:t>
            </a:r>
          </a:p>
        </p:txBody>
      </p:sp>
      <p:sp>
        <p:nvSpPr>
          <p:cNvPr id="91" name="TextBox90"/>
          <p:cNvSpPr>
            <a:spLocks noGrp="1"/>
          </p:cNvSpPr>
          <p:nvPr>
            <p:ph/>
          </p:nvPr>
        </p:nvSpPr>
        <p:spPr>
          <a:xfrm>
            <a:off x="4601105" y="545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21 700,00 </a:t>
            </a:r>
          </a:p>
        </p:txBody>
      </p:sp>
      <p:sp>
        <p:nvSpPr>
          <p:cNvPr id="92" name="TextBox91"/>
          <p:cNvSpPr>
            <a:spLocks noGrp="1"/>
          </p:cNvSpPr>
          <p:nvPr>
            <p:ph/>
          </p:nvPr>
        </p:nvSpPr>
        <p:spPr>
          <a:xfrm>
            <a:off x="5712287" y="545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21 700,00 </a:t>
            </a:r>
          </a:p>
        </p:txBody>
      </p:sp>
      <p:sp>
        <p:nvSpPr>
          <p:cNvPr id="93" name="TextBox92"/>
          <p:cNvSpPr>
            <a:spLocks noGrp="1"/>
          </p:cNvSpPr>
          <p:nvPr>
            <p:ph/>
          </p:nvPr>
        </p:nvSpPr>
        <p:spPr>
          <a:xfrm>
            <a:off x="6823469" y="545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19 900,00 </a:t>
            </a:r>
          </a:p>
        </p:txBody>
      </p:sp>
      <p:sp>
        <p:nvSpPr>
          <p:cNvPr id="94" name="TextBox93"/>
          <p:cNvSpPr>
            <a:spLocks noGrp="1"/>
          </p:cNvSpPr>
          <p:nvPr>
            <p:ph/>
          </p:nvPr>
        </p:nvSpPr>
        <p:spPr>
          <a:xfrm>
            <a:off x="7946367" y="545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21 700,00 </a:t>
            </a:r>
          </a:p>
        </p:txBody>
      </p:sp>
      <p:sp>
        <p:nvSpPr>
          <p:cNvPr id="95" name="TextBox94"/>
          <p:cNvSpPr>
            <a:spLocks noGrp="1"/>
          </p:cNvSpPr>
          <p:nvPr>
            <p:ph/>
          </p:nvPr>
        </p:nvSpPr>
        <p:spPr>
          <a:xfrm>
            <a:off x="476220" y="58110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96" name="TextBox95"/>
          <p:cNvSpPr>
            <a:spLocks noGrp="1"/>
          </p:cNvSpPr>
          <p:nvPr>
            <p:ph/>
          </p:nvPr>
        </p:nvSpPr>
        <p:spPr>
          <a:xfrm>
            <a:off x="1111181" y="58110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1361</a:t>
            </a:r>
          </a:p>
        </p:txBody>
      </p:sp>
      <p:sp>
        <p:nvSpPr>
          <p:cNvPr id="97" name="TextBox96"/>
          <p:cNvSpPr>
            <a:spLocks noGrp="1"/>
          </p:cNvSpPr>
          <p:nvPr>
            <p:ph/>
          </p:nvPr>
        </p:nvSpPr>
        <p:spPr>
          <a:xfrm>
            <a:off x="1723465" y="581102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ze správních poplatků</a:t>
            </a:r>
          </a:p>
        </p:txBody>
      </p:sp>
      <p:sp>
        <p:nvSpPr>
          <p:cNvPr id="98" name="TextBox97"/>
          <p:cNvSpPr>
            <a:spLocks noGrp="1"/>
          </p:cNvSpPr>
          <p:nvPr>
            <p:ph/>
          </p:nvPr>
        </p:nvSpPr>
        <p:spPr>
          <a:xfrm>
            <a:off x="4601105" y="581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4 500,00 </a:t>
            </a:r>
          </a:p>
        </p:txBody>
      </p:sp>
      <p:sp>
        <p:nvSpPr>
          <p:cNvPr id="99" name="TextBox98"/>
          <p:cNvSpPr>
            <a:spLocks noGrp="1"/>
          </p:cNvSpPr>
          <p:nvPr>
            <p:ph/>
          </p:nvPr>
        </p:nvSpPr>
        <p:spPr>
          <a:xfrm>
            <a:off x="5712287" y="581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4 500,00 </a:t>
            </a:r>
          </a:p>
        </p:txBody>
      </p:sp>
      <p:sp>
        <p:nvSpPr>
          <p:cNvPr id="100" name="TextBox99"/>
          <p:cNvSpPr>
            <a:spLocks noGrp="1"/>
          </p:cNvSpPr>
          <p:nvPr>
            <p:ph/>
          </p:nvPr>
        </p:nvSpPr>
        <p:spPr>
          <a:xfrm>
            <a:off x="6823469" y="581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3 060,00 </a:t>
            </a:r>
          </a:p>
        </p:txBody>
      </p:sp>
      <p:sp>
        <p:nvSpPr>
          <p:cNvPr id="101" name="TextBox100"/>
          <p:cNvSpPr>
            <a:spLocks noGrp="1"/>
          </p:cNvSpPr>
          <p:nvPr>
            <p:ph/>
          </p:nvPr>
        </p:nvSpPr>
        <p:spPr>
          <a:xfrm>
            <a:off x="7946367" y="58110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4 500,00 </a:t>
            </a:r>
          </a:p>
        </p:txBody>
      </p:sp>
      <p:sp>
        <p:nvSpPr>
          <p:cNvPr id="102" name="TextBox101"/>
          <p:cNvSpPr>
            <a:spLocks noGrp="1"/>
          </p:cNvSpPr>
          <p:nvPr>
            <p:ph/>
          </p:nvPr>
        </p:nvSpPr>
        <p:spPr>
          <a:xfrm>
            <a:off x="476220" y="601511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103" name="TextBox102"/>
          <p:cNvSpPr>
            <a:spLocks noGrp="1"/>
          </p:cNvSpPr>
          <p:nvPr>
            <p:ph/>
          </p:nvPr>
        </p:nvSpPr>
        <p:spPr>
          <a:xfrm>
            <a:off x="1111181" y="601511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1381</a:t>
            </a:r>
          </a:p>
        </p:txBody>
      </p:sp>
      <p:sp>
        <p:nvSpPr>
          <p:cNvPr id="104" name="TextBox103"/>
          <p:cNvSpPr>
            <a:spLocks noGrp="1"/>
          </p:cNvSpPr>
          <p:nvPr>
            <p:ph/>
          </p:nvPr>
        </p:nvSpPr>
        <p:spPr>
          <a:xfrm>
            <a:off x="1723465" y="6015119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daně z hazard.her s výj.dílčí daně z tech.her</a:t>
            </a:r>
          </a:p>
        </p:txBody>
      </p:sp>
      <p:sp>
        <p:nvSpPr>
          <p:cNvPr id="105" name="TextBox104"/>
          <p:cNvSpPr>
            <a:spLocks noGrp="1"/>
          </p:cNvSpPr>
          <p:nvPr>
            <p:ph/>
          </p:nvPr>
        </p:nvSpPr>
        <p:spPr>
          <a:xfrm>
            <a:off x="4601105" y="60151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19 110,00 </a:t>
            </a:r>
          </a:p>
        </p:txBody>
      </p:sp>
      <p:sp>
        <p:nvSpPr>
          <p:cNvPr id="106" name="TextBox105"/>
          <p:cNvSpPr>
            <a:spLocks noGrp="1"/>
          </p:cNvSpPr>
          <p:nvPr>
            <p:ph/>
          </p:nvPr>
        </p:nvSpPr>
        <p:spPr>
          <a:xfrm>
            <a:off x="5712287" y="60151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22 110,00 </a:t>
            </a:r>
          </a:p>
        </p:txBody>
      </p:sp>
      <p:sp>
        <p:nvSpPr>
          <p:cNvPr id="107" name="TextBox106"/>
          <p:cNvSpPr>
            <a:spLocks noGrp="1"/>
          </p:cNvSpPr>
          <p:nvPr>
            <p:ph/>
          </p:nvPr>
        </p:nvSpPr>
        <p:spPr>
          <a:xfrm>
            <a:off x="6823469" y="60151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21 472,82 </a:t>
            </a:r>
          </a:p>
        </p:txBody>
      </p:sp>
      <p:sp>
        <p:nvSpPr>
          <p:cNvPr id="108" name="TextBox107"/>
          <p:cNvSpPr>
            <a:spLocks noGrp="1"/>
          </p:cNvSpPr>
          <p:nvPr>
            <p:ph/>
          </p:nvPr>
        </p:nvSpPr>
        <p:spPr>
          <a:xfrm>
            <a:off x="7946367" y="60151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22 110,00 </a:t>
            </a:r>
          </a:p>
        </p:txBody>
      </p:sp>
      <p:sp>
        <p:nvSpPr>
          <p:cNvPr id="109" name="TextBox108"/>
          <p:cNvSpPr>
            <a:spLocks noGrp="1"/>
          </p:cNvSpPr>
          <p:nvPr>
            <p:ph/>
          </p:nvPr>
        </p:nvSpPr>
        <p:spPr>
          <a:xfrm>
            <a:off x="476220" y="637511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110" name="TextBox109"/>
          <p:cNvSpPr>
            <a:spLocks noGrp="1"/>
          </p:cNvSpPr>
          <p:nvPr>
            <p:ph/>
          </p:nvPr>
        </p:nvSpPr>
        <p:spPr>
          <a:xfrm>
            <a:off x="1111181" y="637511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1511</a:t>
            </a:r>
          </a:p>
        </p:txBody>
      </p:sp>
      <p:sp>
        <p:nvSpPr>
          <p:cNvPr id="111" name="TextBox110"/>
          <p:cNvSpPr>
            <a:spLocks noGrp="1"/>
          </p:cNvSpPr>
          <p:nvPr>
            <p:ph/>
          </p:nvPr>
        </p:nvSpPr>
        <p:spPr>
          <a:xfrm>
            <a:off x="1723465" y="637511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daně z nemovitých věcí</a:t>
            </a:r>
          </a:p>
        </p:txBody>
      </p:sp>
      <p:sp>
        <p:nvSpPr>
          <p:cNvPr id="112" name="TextBox111"/>
          <p:cNvSpPr>
            <a:spLocks noGrp="1"/>
          </p:cNvSpPr>
          <p:nvPr>
            <p:ph/>
          </p:nvPr>
        </p:nvSpPr>
        <p:spPr>
          <a:xfrm>
            <a:off x="4601105" y="63751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410 000,00 </a:t>
            </a:r>
          </a:p>
        </p:txBody>
      </p:sp>
      <p:sp>
        <p:nvSpPr>
          <p:cNvPr id="113" name="TextBox112"/>
          <p:cNvSpPr>
            <a:spLocks noGrp="1"/>
          </p:cNvSpPr>
          <p:nvPr>
            <p:ph/>
          </p:nvPr>
        </p:nvSpPr>
        <p:spPr>
          <a:xfrm>
            <a:off x="5712287" y="63751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410 000,00 </a:t>
            </a:r>
          </a:p>
        </p:txBody>
      </p:sp>
      <p:sp>
        <p:nvSpPr>
          <p:cNvPr id="114" name="TextBox113"/>
          <p:cNvSpPr>
            <a:spLocks noGrp="1"/>
          </p:cNvSpPr>
          <p:nvPr>
            <p:ph/>
          </p:nvPr>
        </p:nvSpPr>
        <p:spPr>
          <a:xfrm>
            <a:off x="6823469" y="63751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350 794,66 </a:t>
            </a:r>
          </a:p>
        </p:txBody>
      </p:sp>
      <p:sp>
        <p:nvSpPr>
          <p:cNvPr id="115" name="TextBox114"/>
          <p:cNvSpPr>
            <a:spLocks noGrp="1"/>
          </p:cNvSpPr>
          <p:nvPr>
            <p:ph/>
          </p:nvPr>
        </p:nvSpPr>
        <p:spPr>
          <a:xfrm>
            <a:off x="7946367" y="63751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410 000,00 </a:t>
            </a:r>
          </a:p>
        </p:txBody>
      </p:sp>
      <p:sp>
        <p:nvSpPr>
          <p:cNvPr id="116" name="TextBox115"/>
          <p:cNvSpPr>
            <a:spLocks noGrp="1"/>
          </p:cNvSpPr>
          <p:nvPr>
            <p:ph/>
          </p:nvPr>
        </p:nvSpPr>
        <p:spPr>
          <a:xfrm>
            <a:off x="476220" y="657921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117" name="TextBox116"/>
          <p:cNvSpPr>
            <a:spLocks noGrp="1"/>
          </p:cNvSpPr>
          <p:nvPr>
            <p:ph/>
          </p:nvPr>
        </p:nvSpPr>
        <p:spPr>
          <a:xfrm>
            <a:off x="1111181" y="657921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4111</a:t>
            </a:r>
          </a:p>
        </p:txBody>
      </p:sp>
      <p:sp>
        <p:nvSpPr>
          <p:cNvPr id="118" name="TextBox117"/>
          <p:cNvSpPr>
            <a:spLocks noGrp="1"/>
          </p:cNvSpPr>
          <p:nvPr>
            <p:ph/>
          </p:nvPr>
        </p:nvSpPr>
        <p:spPr>
          <a:xfrm>
            <a:off x="1723465" y="6579214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Neinvestiční přijaté transf.z všeob.pokl.správy SR</a:t>
            </a:r>
          </a:p>
        </p:txBody>
      </p:sp>
      <p:sp>
        <p:nvSpPr>
          <p:cNvPr id="119" name="TextBox118"/>
          <p:cNvSpPr>
            <a:spLocks noGrp="1"/>
          </p:cNvSpPr>
          <p:nvPr>
            <p:ph/>
          </p:nvPr>
        </p:nvSpPr>
        <p:spPr>
          <a:xfrm>
            <a:off x="4601105" y="657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0" name="TextBox119"/>
          <p:cNvSpPr>
            <a:spLocks noGrp="1"/>
          </p:cNvSpPr>
          <p:nvPr>
            <p:ph/>
          </p:nvPr>
        </p:nvSpPr>
        <p:spPr>
          <a:xfrm>
            <a:off x="5712287" y="657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44 630,00 </a:t>
            </a:r>
          </a:p>
        </p:txBody>
      </p:sp>
      <p:sp>
        <p:nvSpPr>
          <p:cNvPr id="121" name="TextBox120"/>
          <p:cNvSpPr>
            <a:spLocks noGrp="1"/>
          </p:cNvSpPr>
          <p:nvPr>
            <p:ph/>
          </p:nvPr>
        </p:nvSpPr>
        <p:spPr>
          <a:xfrm>
            <a:off x="6823469" y="657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44 621,83 </a:t>
            </a:r>
          </a:p>
        </p:txBody>
      </p:sp>
      <p:sp>
        <p:nvSpPr>
          <p:cNvPr id="122" name="TextBox121"/>
          <p:cNvSpPr>
            <a:spLocks noGrp="1"/>
          </p:cNvSpPr>
          <p:nvPr>
            <p:ph/>
          </p:nvPr>
        </p:nvSpPr>
        <p:spPr>
          <a:xfrm>
            <a:off x="7946367" y="657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3" name="TextBox122"/>
          <p:cNvSpPr>
            <a:spLocks noGrp="1"/>
          </p:cNvSpPr>
          <p:nvPr>
            <p:ph/>
          </p:nvPr>
        </p:nvSpPr>
        <p:spPr>
          <a:xfrm>
            <a:off x="476220" y="693921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124" name="TextBox123"/>
          <p:cNvSpPr>
            <a:spLocks noGrp="1"/>
          </p:cNvSpPr>
          <p:nvPr>
            <p:ph/>
          </p:nvPr>
        </p:nvSpPr>
        <p:spPr>
          <a:xfrm>
            <a:off x="1111181" y="693921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4112</a:t>
            </a:r>
          </a:p>
        </p:txBody>
      </p:sp>
      <p:sp>
        <p:nvSpPr>
          <p:cNvPr id="125" name="TextBox124"/>
          <p:cNvSpPr>
            <a:spLocks noGrp="1"/>
          </p:cNvSpPr>
          <p:nvPr>
            <p:ph/>
          </p:nvPr>
        </p:nvSpPr>
        <p:spPr>
          <a:xfrm>
            <a:off x="1723465" y="6939214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Neinv.př.transfery ze SR v rámci souhr.dot.vztahu</a:t>
            </a:r>
          </a:p>
        </p:txBody>
      </p:sp>
      <p:sp>
        <p:nvSpPr>
          <p:cNvPr id="126" name="TextBox125"/>
          <p:cNvSpPr>
            <a:spLocks noGrp="1"/>
          </p:cNvSpPr>
          <p:nvPr>
            <p:ph/>
          </p:nvPr>
        </p:nvSpPr>
        <p:spPr>
          <a:xfrm>
            <a:off x="4601105" y="693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70 800,00 </a:t>
            </a:r>
          </a:p>
        </p:txBody>
      </p:sp>
      <p:sp>
        <p:nvSpPr>
          <p:cNvPr id="127" name="TextBox126"/>
          <p:cNvSpPr>
            <a:spLocks noGrp="1"/>
          </p:cNvSpPr>
          <p:nvPr>
            <p:ph/>
          </p:nvPr>
        </p:nvSpPr>
        <p:spPr>
          <a:xfrm>
            <a:off x="5712287" y="693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70 500,00 </a:t>
            </a:r>
          </a:p>
        </p:txBody>
      </p:sp>
      <p:sp>
        <p:nvSpPr>
          <p:cNvPr id="128" name="TextBox127"/>
          <p:cNvSpPr>
            <a:spLocks noGrp="1"/>
          </p:cNvSpPr>
          <p:nvPr>
            <p:ph/>
          </p:nvPr>
        </p:nvSpPr>
        <p:spPr>
          <a:xfrm>
            <a:off x="6823469" y="693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58 750,00 </a:t>
            </a:r>
          </a:p>
        </p:txBody>
      </p:sp>
      <p:sp>
        <p:nvSpPr>
          <p:cNvPr id="129" name="TextBox128"/>
          <p:cNvSpPr>
            <a:spLocks noGrp="1"/>
          </p:cNvSpPr>
          <p:nvPr>
            <p:ph/>
          </p:nvPr>
        </p:nvSpPr>
        <p:spPr>
          <a:xfrm>
            <a:off x="7946367" y="693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30" name="TextBox129"/>
          <p:cNvSpPr>
            <a:spLocks noGrp="1"/>
          </p:cNvSpPr>
          <p:nvPr>
            <p:ph/>
          </p:nvPr>
        </p:nvSpPr>
        <p:spPr>
          <a:xfrm>
            <a:off x="476220" y="729921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131" name="TextBox130"/>
          <p:cNvSpPr>
            <a:spLocks noGrp="1"/>
          </p:cNvSpPr>
          <p:nvPr>
            <p:ph/>
          </p:nvPr>
        </p:nvSpPr>
        <p:spPr>
          <a:xfrm>
            <a:off x="1111181" y="729921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4116</a:t>
            </a:r>
          </a:p>
        </p:txBody>
      </p:sp>
      <p:sp>
        <p:nvSpPr>
          <p:cNvPr id="132" name="TextBox131"/>
          <p:cNvSpPr>
            <a:spLocks noGrp="1"/>
          </p:cNvSpPr>
          <p:nvPr>
            <p:ph/>
          </p:nvPr>
        </p:nvSpPr>
        <p:spPr>
          <a:xfrm>
            <a:off x="1723465" y="7299214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neinv.přijaté transfery ze st. rozpočtu</a:t>
            </a:r>
          </a:p>
        </p:txBody>
      </p:sp>
      <p:sp>
        <p:nvSpPr>
          <p:cNvPr id="133" name="TextBox132"/>
          <p:cNvSpPr>
            <a:spLocks noGrp="1"/>
          </p:cNvSpPr>
          <p:nvPr>
            <p:ph/>
          </p:nvPr>
        </p:nvSpPr>
        <p:spPr>
          <a:xfrm>
            <a:off x="4601105" y="729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34" name="TextBox133"/>
          <p:cNvSpPr>
            <a:spLocks noGrp="1"/>
          </p:cNvSpPr>
          <p:nvPr>
            <p:ph/>
          </p:nvPr>
        </p:nvSpPr>
        <p:spPr>
          <a:xfrm>
            <a:off x="5712287" y="729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146 300,00 </a:t>
            </a:r>
          </a:p>
        </p:txBody>
      </p:sp>
      <p:sp>
        <p:nvSpPr>
          <p:cNvPr id="135" name="TextBox134"/>
          <p:cNvSpPr>
            <a:spLocks noGrp="1"/>
          </p:cNvSpPr>
          <p:nvPr>
            <p:ph/>
          </p:nvPr>
        </p:nvSpPr>
        <p:spPr>
          <a:xfrm>
            <a:off x="6823469" y="729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146 289,00 </a:t>
            </a:r>
          </a:p>
        </p:txBody>
      </p:sp>
      <p:sp>
        <p:nvSpPr>
          <p:cNvPr id="136" name="TextBox135"/>
          <p:cNvSpPr>
            <a:spLocks noGrp="1"/>
          </p:cNvSpPr>
          <p:nvPr>
            <p:ph/>
          </p:nvPr>
        </p:nvSpPr>
        <p:spPr>
          <a:xfrm>
            <a:off x="7946367" y="72992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37" name="TextBox136"/>
          <p:cNvSpPr>
            <a:spLocks noGrp="1"/>
          </p:cNvSpPr>
          <p:nvPr>
            <p:ph/>
          </p:nvPr>
        </p:nvSpPr>
        <p:spPr>
          <a:xfrm>
            <a:off x="476220" y="7705891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0000:</a:t>
            </a:r>
          </a:p>
        </p:txBody>
      </p:sp>
      <p:sp>
        <p:nvSpPr>
          <p:cNvPr id="138" name="TextBox137"/>
          <p:cNvSpPr>
            <a:spLocks noGrp="1"/>
          </p:cNvSpPr>
          <p:nvPr>
            <p:ph/>
          </p:nvPr>
        </p:nvSpPr>
        <p:spPr>
          <a:xfrm>
            <a:off x="4601105" y="770589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4 384 610,00 </a:t>
            </a:r>
          </a:p>
        </p:txBody>
      </p:sp>
      <p:sp>
        <p:nvSpPr>
          <p:cNvPr id="139" name="TextBox138"/>
          <p:cNvSpPr>
            <a:spLocks noGrp="1"/>
          </p:cNvSpPr>
          <p:nvPr>
            <p:ph/>
          </p:nvPr>
        </p:nvSpPr>
        <p:spPr>
          <a:xfrm>
            <a:off x="5712287" y="770589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4 837 750,00 </a:t>
            </a:r>
          </a:p>
        </p:txBody>
      </p:sp>
      <p:sp>
        <p:nvSpPr>
          <p:cNvPr id="140" name="TextBox139"/>
          <p:cNvSpPr>
            <a:spLocks noGrp="1"/>
          </p:cNvSpPr>
          <p:nvPr>
            <p:ph/>
          </p:nvPr>
        </p:nvSpPr>
        <p:spPr>
          <a:xfrm>
            <a:off x="6823469" y="770589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3 847 342,06 </a:t>
            </a:r>
          </a:p>
        </p:txBody>
      </p:sp>
      <p:sp>
        <p:nvSpPr>
          <p:cNvPr id="141" name="TextBox140"/>
          <p:cNvSpPr>
            <a:spLocks noGrp="1"/>
          </p:cNvSpPr>
          <p:nvPr>
            <p:ph/>
          </p:nvPr>
        </p:nvSpPr>
        <p:spPr>
          <a:xfrm>
            <a:off x="7946367" y="770589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4 494 230,00 </a:t>
            </a:r>
          </a:p>
        </p:txBody>
      </p:sp>
      <p:sp>
        <p:nvSpPr>
          <p:cNvPr id="142" name="TextBox141"/>
          <p:cNvSpPr>
            <a:spLocks noGrp="1"/>
          </p:cNvSpPr>
          <p:nvPr>
            <p:ph/>
          </p:nvPr>
        </p:nvSpPr>
        <p:spPr>
          <a:xfrm>
            <a:off x="476220" y="7999371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Podpora ostatních produkčních činností</a:t>
            </a:r>
          </a:p>
        </p:txBody>
      </p:sp>
      <p:sp>
        <p:nvSpPr>
          <p:cNvPr id="143" name="TextBox142"/>
          <p:cNvSpPr>
            <a:spLocks noGrp="1"/>
          </p:cNvSpPr>
          <p:nvPr>
            <p:ph/>
          </p:nvPr>
        </p:nvSpPr>
        <p:spPr>
          <a:xfrm>
            <a:off x="476220" y="822614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1032</a:t>
            </a:r>
          </a:p>
        </p:txBody>
      </p:sp>
      <p:sp>
        <p:nvSpPr>
          <p:cNvPr id="144" name="TextBox143"/>
          <p:cNvSpPr>
            <a:spLocks noGrp="1"/>
          </p:cNvSpPr>
          <p:nvPr>
            <p:ph/>
          </p:nvPr>
        </p:nvSpPr>
        <p:spPr>
          <a:xfrm>
            <a:off x="1111181" y="822614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2111</a:t>
            </a:r>
          </a:p>
        </p:txBody>
      </p:sp>
      <p:sp>
        <p:nvSpPr>
          <p:cNvPr id="145" name="TextBox144"/>
          <p:cNvSpPr>
            <a:spLocks noGrp="1"/>
          </p:cNvSpPr>
          <p:nvPr>
            <p:ph/>
          </p:nvPr>
        </p:nvSpPr>
        <p:spPr>
          <a:xfrm>
            <a:off x="1723465" y="8226143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poskytov. služeb, výrobků,prací,výkonů a práv</a:t>
            </a:r>
          </a:p>
        </p:txBody>
      </p:sp>
      <p:sp>
        <p:nvSpPr>
          <p:cNvPr id="146" name="TextBox145"/>
          <p:cNvSpPr>
            <a:spLocks noGrp="1"/>
          </p:cNvSpPr>
          <p:nvPr>
            <p:ph/>
          </p:nvPr>
        </p:nvSpPr>
        <p:spPr>
          <a:xfrm>
            <a:off x="4601105" y="82261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220 000,00 </a:t>
            </a:r>
          </a:p>
        </p:txBody>
      </p:sp>
      <p:sp>
        <p:nvSpPr>
          <p:cNvPr id="147" name="TextBox146"/>
          <p:cNvSpPr>
            <a:spLocks noGrp="1"/>
          </p:cNvSpPr>
          <p:nvPr>
            <p:ph/>
          </p:nvPr>
        </p:nvSpPr>
        <p:spPr>
          <a:xfrm>
            <a:off x="5712287" y="82261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220 000,00 </a:t>
            </a:r>
          </a:p>
        </p:txBody>
      </p:sp>
      <p:sp>
        <p:nvSpPr>
          <p:cNvPr id="148" name="TextBox147"/>
          <p:cNvSpPr>
            <a:spLocks noGrp="1"/>
          </p:cNvSpPr>
          <p:nvPr>
            <p:ph/>
          </p:nvPr>
        </p:nvSpPr>
        <p:spPr>
          <a:xfrm>
            <a:off x="6823469" y="82261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210 582,70 </a:t>
            </a:r>
          </a:p>
        </p:txBody>
      </p:sp>
      <p:sp>
        <p:nvSpPr>
          <p:cNvPr id="149" name="TextBox148"/>
          <p:cNvSpPr>
            <a:spLocks noGrp="1"/>
          </p:cNvSpPr>
          <p:nvPr>
            <p:ph/>
          </p:nvPr>
        </p:nvSpPr>
        <p:spPr>
          <a:xfrm>
            <a:off x="7946367" y="82261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500 000,00 </a:t>
            </a:r>
          </a:p>
        </p:txBody>
      </p:sp>
      <p:sp>
        <p:nvSpPr>
          <p:cNvPr id="150" name="TextBox149"/>
          <p:cNvSpPr>
            <a:spLocks noGrp="1"/>
          </p:cNvSpPr>
          <p:nvPr>
            <p:ph/>
          </p:nvPr>
        </p:nvSpPr>
        <p:spPr>
          <a:xfrm>
            <a:off x="476220" y="8632820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1032:</a:t>
            </a:r>
          </a:p>
        </p:txBody>
      </p:sp>
      <p:sp>
        <p:nvSpPr>
          <p:cNvPr id="151" name="TextBox150"/>
          <p:cNvSpPr>
            <a:spLocks noGrp="1"/>
          </p:cNvSpPr>
          <p:nvPr>
            <p:ph/>
          </p:nvPr>
        </p:nvSpPr>
        <p:spPr>
          <a:xfrm>
            <a:off x="4601105" y="863282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220 000,00 </a:t>
            </a:r>
          </a:p>
        </p:txBody>
      </p:sp>
      <p:sp>
        <p:nvSpPr>
          <p:cNvPr id="152" name="TextBox151"/>
          <p:cNvSpPr>
            <a:spLocks noGrp="1"/>
          </p:cNvSpPr>
          <p:nvPr>
            <p:ph/>
          </p:nvPr>
        </p:nvSpPr>
        <p:spPr>
          <a:xfrm>
            <a:off x="5712287" y="863282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220 000,00 </a:t>
            </a:r>
          </a:p>
        </p:txBody>
      </p:sp>
      <p:sp>
        <p:nvSpPr>
          <p:cNvPr id="153" name="TextBox152"/>
          <p:cNvSpPr>
            <a:spLocks noGrp="1"/>
          </p:cNvSpPr>
          <p:nvPr>
            <p:ph/>
          </p:nvPr>
        </p:nvSpPr>
        <p:spPr>
          <a:xfrm>
            <a:off x="6823469" y="863282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210 582,70 </a:t>
            </a:r>
          </a:p>
        </p:txBody>
      </p:sp>
      <p:sp>
        <p:nvSpPr>
          <p:cNvPr id="154" name="TextBox153"/>
          <p:cNvSpPr>
            <a:spLocks noGrp="1"/>
          </p:cNvSpPr>
          <p:nvPr>
            <p:ph/>
          </p:nvPr>
        </p:nvSpPr>
        <p:spPr>
          <a:xfrm>
            <a:off x="7946367" y="863282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500 000,00 </a:t>
            </a:r>
          </a:p>
        </p:txBody>
      </p:sp>
      <p:sp>
        <p:nvSpPr>
          <p:cNvPr id="155" name="TextBox154"/>
          <p:cNvSpPr>
            <a:spLocks noGrp="1"/>
          </p:cNvSpPr>
          <p:nvPr>
            <p:ph/>
          </p:nvPr>
        </p:nvSpPr>
        <p:spPr>
          <a:xfrm>
            <a:off x="476220" y="8926301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Silnice</a:t>
            </a:r>
          </a:p>
        </p:txBody>
      </p:sp>
      <p:sp>
        <p:nvSpPr>
          <p:cNvPr id="156" name="TextBox155"/>
          <p:cNvSpPr>
            <a:spLocks noGrp="1"/>
          </p:cNvSpPr>
          <p:nvPr>
            <p:ph/>
          </p:nvPr>
        </p:nvSpPr>
        <p:spPr>
          <a:xfrm>
            <a:off x="476220" y="915307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2212</a:t>
            </a:r>
          </a:p>
        </p:txBody>
      </p:sp>
      <p:sp>
        <p:nvSpPr>
          <p:cNvPr id="157" name="TextBox156"/>
          <p:cNvSpPr>
            <a:spLocks noGrp="1"/>
          </p:cNvSpPr>
          <p:nvPr>
            <p:ph/>
          </p:nvPr>
        </p:nvSpPr>
        <p:spPr>
          <a:xfrm>
            <a:off x="1111181" y="915307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2111</a:t>
            </a:r>
          </a:p>
        </p:txBody>
      </p:sp>
      <p:sp>
        <p:nvSpPr>
          <p:cNvPr id="158" name="TextBox157"/>
          <p:cNvSpPr>
            <a:spLocks noGrp="1"/>
          </p:cNvSpPr>
          <p:nvPr>
            <p:ph/>
          </p:nvPr>
        </p:nvSpPr>
        <p:spPr>
          <a:xfrm>
            <a:off x="1723465" y="9153073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poskytov. služeb, výrobků,prací,výkonů a práv</a:t>
            </a:r>
          </a:p>
        </p:txBody>
      </p:sp>
      <p:sp>
        <p:nvSpPr>
          <p:cNvPr id="159" name="TextBox158"/>
          <p:cNvSpPr>
            <a:spLocks noGrp="1"/>
          </p:cNvSpPr>
          <p:nvPr>
            <p:ph/>
          </p:nvPr>
        </p:nvSpPr>
        <p:spPr>
          <a:xfrm>
            <a:off x="4601105" y="91530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60" name="TextBox159"/>
          <p:cNvSpPr>
            <a:spLocks noGrp="1"/>
          </p:cNvSpPr>
          <p:nvPr>
            <p:ph/>
          </p:nvPr>
        </p:nvSpPr>
        <p:spPr>
          <a:xfrm>
            <a:off x="5712287" y="91530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2 630,00 </a:t>
            </a:r>
          </a:p>
        </p:txBody>
      </p:sp>
      <p:sp>
        <p:nvSpPr>
          <p:cNvPr id="161" name="TextBox160"/>
          <p:cNvSpPr>
            <a:spLocks noGrp="1"/>
          </p:cNvSpPr>
          <p:nvPr>
            <p:ph/>
          </p:nvPr>
        </p:nvSpPr>
        <p:spPr>
          <a:xfrm>
            <a:off x="6823469" y="91530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2 625,00 </a:t>
            </a:r>
          </a:p>
        </p:txBody>
      </p:sp>
      <p:sp>
        <p:nvSpPr>
          <p:cNvPr id="162" name="TextBox161"/>
          <p:cNvSpPr>
            <a:spLocks noGrp="1"/>
          </p:cNvSpPr>
          <p:nvPr>
            <p:ph/>
          </p:nvPr>
        </p:nvSpPr>
        <p:spPr>
          <a:xfrm>
            <a:off x="7946367" y="91530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63" name="TextBox162"/>
          <p:cNvSpPr>
            <a:spLocks noGrp="1"/>
          </p:cNvSpPr>
          <p:nvPr>
            <p:ph/>
          </p:nvPr>
        </p:nvSpPr>
        <p:spPr>
          <a:xfrm>
            <a:off x="476220" y="9559750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2212:</a:t>
            </a:r>
          </a:p>
        </p:txBody>
      </p:sp>
      <p:sp>
        <p:nvSpPr>
          <p:cNvPr id="164" name="TextBox163"/>
          <p:cNvSpPr>
            <a:spLocks noGrp="1"/>
          </p:cNvSpPr>
          <p:nvPr>
            <p:ph/>
          </p:nvPr>
        </p:nvSpPr>
        <p:spPr>
          <a:xfrm>
            <a:off x="4601105" y="955975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65" name="TextBox164"/>
          <p:cNvSpPr>
            <a:spLocks noGrp="1"/>
          </p:cNvSpPr>
          <p:nvPr>
            <p:ph/>
          </p:nvPr>
        </p:nvSpPr>
        <p:spPr>
          <a:xfrm>
            <a:off x="5712287" y="955975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2 630,00 </a:t>
            </a:r>
          </a:p>
        </p:txBody>
      </p:sp>
      <p:sp>
        <p:nvSpPr>
          <p:cNvPr id="166" name="TextBox165"/>
          <p:cNvSpPr>
            <a:spLocks noGrp="1"/>
          </p:cNvSpPr>
          <p:nvPr>
            <p:ph/>
          </p:nvPr>
        </p:nvSpPr>
        <p:spPr>
          <a:xfrm>
            <a:off x="6823469" y="955975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2 625,00 </a:t>
            </a:r>
          </a:p>
        </p:txBody>
      </p:sp>
      <p:sp>
        <p:nvSpPr>
          <p:cNvPr id="167" name="TextBox166"/>
          <p:cNvSpPr>
            <a:spLocks noGrp="1"/>
          </p:cNvSpPr>
          <p:nvPr>
            <p:ph/>
          </p:nvPr>
        </p:nvSpPr>
        <p:spPr>
          <a:xfrm>
            <a:off x="7946367" y="955975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68" name="TextBox167"/>
          <p:cNvSpPr>
            <a:spLocks noGrp="1"/>
          </p:cNvSpPr>
          <p:nvPr>
            <p:ph/>
          </p:nvPr>
        </p:nvSpPr>
        <p:spPr>
          <a:xfrm>
            <a:off x="476220" y="9853230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Pitná voda</a:t>
            </a:r>
          </a:p>
        </p:txBody>
      </p:sp>
      <p:sp>
        <p:nvSpPr>
          <p:cNvPr id="169" name="TextBox168"/>
          <p:cNvSpPr>
            <a:spLocks noGrp="1"/>
          </p:cNvSpPr>
          <p:nvPr>
            <p:ph/>
          </p:nvPr>
        </p:nvSpPr>
        <p:spPr>
          <a:xfrm>
            <a:off x="476220" y="1008000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170" name="TextBox169"/>
          <p:cNvSpPr>
            <a:spLocks noGrp="1"/>
          </p:cNvSpPr>
          <p:nvPr>
            <p:ph/>
          </p:nvPr>
        </p:nvSpPr>
        <p:spPr>
          <a:xfrm>
            <a:off x="1111181" y="1008000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2111</a:t>
            </a:r>
          </a:p>
        </p:txBody>
      </p:sp>
      <p:sp>
        <p:nvSpPr>
          <p:cNvPr id="171" name="TextBox170"/>
          <p:cNvSpPr>
            <a:spLocks noGrp="1"/>
          </p:cNvSpPr>
          <p:nvPr>
            <p:ph/>
          </p:nvPr>
        </p:nvSpPr>
        <p:spPr>
          <a:xfrm>
            <a:off x="1723465" y="10080002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poskytov. služeb, výrobků,prací,výkonů a práv</a:t>
            </a:r>
          </a:p>
        </p:txBody>
      </p:sp>
      <p:sp>
        <p:nvSpPr>
          <p:cNvPr id="172" name="TextBox171"/>
          <p:cNvSpPr>
            <a:spLocks noGrp="1"/>
          </p:cNvSpPr>
          <p:nvPr>
            <p:ph/>
          </p:nvPr>
        </p:nvSpPr>
        <p:spPr>
          <a:xfrm>
            <a:off x="4601105" y="10080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440 000,00 </a:t>
            </a:r>
          </a:p>
        </p:txBody>
      </p:sp>
      <p:sp>
        <p:nvSpPr>
          <p:cNvPr id="173" name="TextBox172"/>
          <p:cNvSpPr>
            <a:spLocks noGrp="1"/>
          </p:cNvSpPr>
          <p:nvPr>
            <p:ph/>
          </p:nvPr>
        </p:nvSpPr>
        <p:spPr>
          <a:xfrm>
            <a:off x="5712287" y="10080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440 000,00 </a:t>
            </a:r>
          </a:p>
        </p:txBody>
      </p:sp>
      <p:sp>
        <p:nvSpPr>
          <p:cNvPr id="174" name="TextBox173"/>
          <p:cNvSpPr>
            <a:spLocks noGrp="1"/>
          </p:cNvSpPr>
          <p:nvPr>
            <p:ph/>
          </p:nvPr>
        </p:nvSpPr>
        <p:spPr>
          <a:xfrm>
            <a:off x="6823469" y="10080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275 848,00 </a:t>
            </a:r>
          </a:p>
        </p:txBody>
      </p:sp>
      <p:sp>
        <p:nvSpPr>
          <p:cNvPr id="175" name="TextBox174"/>
          <p:cNvSpPr>
            <a:spLocks noGrp="1"/>
          </p:cNvSpPr>
          <p:nvPr>
            <p:ph/>
          </p:nvPr>
        </p:nvSpPr>
        <p:spPr>
          <a:xfrm>
            <a:off x="7946367" y="10080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520 000,00 </a:t>
            </a:r>
          </a:p>
        </p:txBody>
      </p:sp>
      <p:sp>
        <p:nvSpPr>
          <p:cNvPr id="176" name="TextBox175"/>
          <p:cNvSpPr>
            <a:spLocks noGrp="1"/>
          </p:cNvSpPr>
          <p:nvPr>
            <p:ph/>
          </p:nvPr>
        </p:nvSpPr>
        <p:spPr>
          <a:xfrm>
            <a:off x="476220" y="1044000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177" name="TextBox176"/>
          <p:cNvSpPr>
            <a:spLocks noGrp="1"/>
          </p:cNvSpPr>
          <p:nvPr>
            <p:ph/>
          </p:nvPr>
        </p:nvSpPr>
        <p:spPr>
          <a:xfrm>
            <a:off x="1111181" y="1044000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2324</a:t>
            </a:r>
          </a:p>
        </p:txBody>
      </p:sp>
      <p:sp>
        <p:nvSpPr>
          <p:cNvPr id="178" name="TextBox177"/>
          <p:cNvSpPr>
            <a:spLocks noGrp="1"/>
          </p:cNvSpPr>
          <p:nvPr>
            <p:ph/>
          </p:nvPr>
        </p:nvSpPr>
        <p:spPr>
          <a:xfrm>
            <a:off x="1723465" y="1044000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Přijaté neinvestiční příspěvky a náhrady</a:t>
            </a:r>
          </a:p>
        </p:txBody>
      </p:sp>
      <p:sp>
        <p:nvSpPr>
          <p:cNvPr id="179" name="TextBox178"/>
          <p:cNvSpPr>
            <a:spLocks noGrp="1"/>
          </p:cNvSpPr>
          <p:nvPr>
            <p:ph/>
          </p:nvPr>
        </p:nvSpPr>
        <p:spPr>
          <a:xfrm>
            <a:off x="4601105" y="10440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11 390,00 </a:t>
            </a:r>
          </a:p>
        </p:txBody>
      </p:sp>
      <p:sp>
        <p:nvSpPr>
          <p:cNvPr id="180" name="TextBox179"/>
          <p:cNvSpPr>
            <a:spLocks noGrp="1"/>
          </p:cNvSpPr>
          <p:nvPr>
            <p:ph/>
          </p:nvPr>
        </p:nvSpPr>
        <p:spPr>
          <a:xfrm>
            <a:off x="5712287" y="10440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11 390,00 </a:t>
            </a:r>
          </a:p>
        </p:txBody>
      </p:sp>
      <p:sp>
        <p:nvSpPr>
          <p:cNvPr id="181" name="TextBox180"/>
          <p:cNvSpPr>
            <a:spLocks noGrp="1"/>
          </p:cNvSpPr>
          <p:nvPr>
            <p:ph/>
          </p:nvPr>
        </p:nvSpPr>
        <p:spPr>
          <a:xfrm>
            <a:off x="6823469" y="10440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4 410,18 </a:t>
            </a:r>
          </a:p>
        </p:txBody>
      </p:sp>
      <p:sp>
        <p:nvSpPr>
          <p:cNvPr id="182" name="TextBox181"/>
          <p:cNvSpPr>
            <a:spLocks noGrp="1"/>
          </p:cNvSpPr>
          <p:nvPr>
            <p:ph/>
          </p:nvPr>
        </p:nvSpPr>
        <p:spPr>
          <a:xfrm>
            <a:off x="7946367" y="10440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83" name="TextBox182"/>
          <p:cNvSpPr>
            <a:spLocks noGrp="1"/>
          </p:cNvSpPr>
          <p:nvPr>
            <p:ph/>
          </p:nvPr>
        </p:nvSpPr>
        <p:spPr>
          <a:xfrm>
            <a:off x="476220" y="10690774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2310:</a:t>
            </a:r>
          </a:p>
        </p:txBody>
      </p:sp>
      <p:sp>
        <p:nvSpPr>
          <p:cNvPr id="184" name="TextBox183"/>
          <p:cNvSpPr>
            <a:spLocks noGrp="1"/>
          </p:cNvSpPr>
          <p:nvPr>
            <p:ph/>
          </p:nvPr>
        </p:nvSpPr>
        <p:spPr>
          <a:xfrm>
            <a:off x="4601105" y="1069077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451 390,00 </a:t>
            </a:r>
          </a:p>
        </p:txBody>
      </p:sp>
      <p:sp>
        <p:nvSpPr>
          <p:cNvPr id="185" name="TextBox184"/>
          <p:cNvSpPr>
            <a:spLocks noGrp="1"/>
          </p:cNvSpPr>
          <p:nvPr>
            <p:ph/>
          </p:nvPr>
        </p:nvSpPr>
        <p:spPr>
          <a:xfrm>
            <a:off x="5712287" y="1069077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451 390,00 </a:t>
            </a:r>
          </a:p>
        </p:txBody>
      </p:sp>
      <p:sp>
        <p:nvSpPr>
          <p:cNvPr id="186" name="TextBox185"/>
          <p:cNvSpPr>
            <a:spLocks noGrp="1"/>
          </p:cNvSpPr>
          <p:nvPr>
            <p:ph/>
          </p:nvPr>
        </p:nvSpPr>
        <p:spPr>
          <a:xfrm>
            <a:off x="6823469" y="1069077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280 258,18 </a:t>
            </a:r>
          </a:p>
        </p:txBody>
      </p:sp>
      <p:sp>
        <p:nvSpPr>
          <p:cNvPr id="187" name="TextBox186"/>
          <p:cNvSpPr>
            <a:spLocks noGrp="1"/>
          </p:cNvSpPr>
          <p:nvPr>
            <p:ph/>
          </p:nvPr>
        </p:nvSpPr>
        <p:spPr>
          <a:xfrm>
            <a:off x="7946367" y="1069077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520 000,00 </a:t>
            </a:r>
          </a:p>
        </p:txBody>
      </p:sp>
      <p:sp>
        <p:nvSpPr>
          <p:cNvPr id="188" name="TextBox187"/>
          <p:cNvSpPr>
            <a:spLocks noGrp="1"/>
          </p:cNvSpPr>
          <p:nvPr>
            <p:ph/>
          </p:nvPr>
        </p:nvSpPr>
        <p:spPr>
          <a:xfrm>
            <a:off x="476220" y="10984254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Činnosti knihovnické</a:t>
            </a:r>
          </a:p>
        </p:txBody>
      </p:sp>
      <p:sp>
        <p:nvSpPr>
          <p:cNvPr id="189" name="TextBox188"/>
          <p:cNvSpPr>
            <a:spLocks noGrp="1"/>
          </p:cNvSpPr>
          <p:nvPr>
            <p:ph/>
          </p:nvPr>
        </p:nvSpPr>
        <p:spPr>
          <a:xfrm>
            <a:off x="476220" y="1121102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3314</a:t>
            </a:r>
          </a:p>
        </p:txBody>
      </p:sp>
      <p:sp>
        <p:nvSpPr>
          <p:cNvPr id="190" name="TextBox189"/>
          <p:cNvSpPr>
            <a:spLocks noGrp="1"/>
          </p:cNvSpPr>
          <p:nvPr>
            <p:ph/>
          </p:nvPr>
        </p:nvSpPr>
        <p:spPr>
          <a:xfrm>
            <a:off x="1111181" y="1121102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2324</a:t>
            </a:r>
          </a:p>
        </p:txBody>
      </p:sp>
      <p:sp>
        <p:nvSpPr>
          <p:cNvPr id="191" name="TextBox190"/>
          <p:cNvSpPr>
            <a:spLocks noGrp="1"/>
          </p:cNvSpPr>
          <p:nvPr>
            <p:ph/>
          </p:nvPr>
        </p:nvSpPr>
        <p:spPr>
          <a:xfrm>
            <a:off x="1723465" y="1121102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Přijaté neinvestiční příspěvky a náhrady</a:t>
            </a:r>
          </a:p>
        </p:txBody>
      </p:sp>
      <p:sp>
        <p:nvSpPr>
          <p:cNvPr id="192" name="TextBox191"/>
          <p:cNvSpPr>
            <a:spLocks noGrp="1"/>
          </p:cNvSpPr>
          <p:nvPr>
            <p:ph/>
          </p:nvPr>
        </p:nvSpPr>
        <p:spPr>
          <a:xfrm>
            <a:off x="4601105" y="1121102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93" name="TextBox192"/>
          <p:cNvSpPr>
            <a:spLocks noGrp="1"/>
          </p:cNvSpPr>
          <p:nvPr>
            <p:ph/>
          </p:nvPr>
        </p:nvSpPr>
        <p:spPr>
          <a:xfrm>
            <a:off x="5712287" y="1121102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960,00 </a:t>
            </a:r>
          </a:p>
        </p:txBody>
      </p:sp>
      <p:sp>
        <p:nvSpPr>
          <p:cNvPr id="194" name="TextBox193"/>
          <p:cNvSpPr>
            <a:spLocks noGrp="1"/>
          </p:cNvSpPr>
          <p:nvPr>
            <p:ph/>
          </p:nvPr>
        </p:nvSpPr>
        <p:spPr>
          <a:xfrm>
            <a:off x="6823469" y="1121102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954,08 </a:t>
            </a:r>
          </a:p>
        </p:txBody>
      </p:sp>
      <p:sp>
        <p:nvSpPr>
          <p:cNvPr id="195" name="TextBox194"/>
          <p:cNvSpPr>
            <a:spLocks noGrp="1"/>
          </p:cNvSpPr>
          <p:nvPr>
            <p:ph/>
          </p:nvPr>
        </p:nvSpPr>
        <p:spPr>
          <a:xfrm>
            <a:off x="7946367" y="1121102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96" name="TextBox195"/>
          <p:cNvSpPr>
            <a:spLocks noGrp="1"/>
          </p:cNvSpPr>
          <p:nvPr>
            <p:ph/>
          </p:nvPr>
        </p:nvSpPr>
        <p:spPr>
          <a:xfrm>
            <a:off x="476220" y="11461798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3314:</a:t>
            </a:r>
          </a:p>
        </p:txBody>
      </p:sp>
      <p:sp>
        <p:nvSpPr>
          <p:cNvPr id="197" name="TextBox196"/>
          <p:cNvSpPr>
            <a:spLocks noGrp="1"/>
          </p:cNvSpPr>
          <p:nvPr>
            <p:ph/>
          </p:nvPr>
        </p:nvSpPr>
        <p:spPr>
          <a:xfrm>
            <a:off x="4601105" y="1146179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98" name="TextBox197"/>
          <p:cNvSpPr>
            <a:spLocks noGrp="1"/>
          </p:cNvSpPr>
          <p:nvPr>
            <p:ph/>
          </p:nvPr>
        </p:nvSpPr>
        <p:spPr>
          <a:xfrm>
            <a:off x="5712287" y="1146179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960,00 </a:t>
            </a:r>
          </a:p>
        </p:txBody>
      </p:sp>
      <p:sp>
        <p:nvSpPr>
          <p:cNvPr id="199" name="TextBox198"/>
          <p:cNvSpPr>
            <a:spLocks noGrp="1"/>
          </p:cNvSpPr>
          <p:nvPr>
            <p:ph/>
          </p:nvPr>
        </p:nvSpPr>
        <p:spPr>
          <a:xfrm>
            <a:off x="6823469" y="1146179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954,08 </a:t>
            </a:r>
          </a:p>
        </p:txBody>
      </p:sp>
      <p:sp>
        <p:nvSpPr>
          <p:cNvPr id="200" name="TextBox199"/>
          <p:cNvSpPr>
            <a:spLocks noGrp="1"/>
          </p:cNvSpPr>
          <p:nvPr>
            <p:ph/>
          </p:nvPr>
        </p:nvSpPr>
        <p:spPr>
          <a:xfrm>
            <a:off x="7946367" y="1146179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01" name="TextBox200"/>
          <p:cNvSpPr>
            <a:spLocks noGrp="1"/>
          </p:cNvSpPr>
          <p:nvPr>
            <p:ph/>
          </p:nvPr>
        </p:nvSpPr>
        <p:spPr>
          <a:xfrm>
            <a:off x="476220" y="11755278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Poříz.,zach.a obnova hodnot MK, nár. a hist.pověd.</a:t>
            </a:r>
          </a:p>
        </p:txBody>
      </p:sp>
      <p:sp>
        <p:nvSpPr>
          <p:cNvPr id="202" name="TextBox201"/>
          <p:cNvSpPr>
            <a:spLocks noGrp="1"/>
          </p:cNvSpPr>
          <p:nvPr>
            <p:ph/>
          </p:nvPr>
        </p:nvSpPr>
        <p:spPr>
          <a:xfrm>
            <a:off x="476220" y="1198205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3326</a:t>
            </a:r>
          </a:p>
        </p:txBody>
      </p:sp>
      <p:sp>
        <p:nvSpPr>
          <p:cNvPr id="203" name="TextBox202"/>
          <p:cNvSpPr>
            <a:spLocks noGrp="1"/>
          </p:cNvSpPr>
          <p:nvPr>
            <p:ph/>
          </p:nvPr>
        </p:nvSpPr>
        <p:spPr>
          <a:xfrm>
            <a:off x="1111181" y="1198205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3113</a:t>
            </a:r>
          </a:p>
        </p:txBody>
      </p:sp>
      <p:sp>
        <p:nvSpPr>
          <p:cNvPr id="204" name="TextBox203"/>
          <p:cNvSpPr>
            <a:spLocks noGrp="1"/>
          </p:cNvSpPr>
          <p:nvPr>
            <p:ph/>
          </p:nvPr>
        </p:nvSpPr>
        <p:spPr>
          <a:xfrm>
            <a:off x="1723465" y="11982050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prodeje ostatního hmotného dlouhodob.maj.</a:t>
            </a:r>
          </a:p>
        </p:txBody>
      </p:sp>
      <p:sp>
        <p:nvSpPr>
          <p:cNvPr id="205" name="TextBox204"/>
          <p:cNvSpPr>
            <a:spLocks noGrp="1"/>
          </p:cNvSpPr>
          <p:nvPr>
            <p:ph/>
          </p:nvPr>
        </p:nvSpPr>
        <p:spPr>
          <a:xfrm>
            <a:off x="4601105" y="1198205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06" name="TextBox205"/>
          <p:cNvSpPr>
            <a:spLocks noGrp="1"/>
          </p:cNvSpPr>
          <p:nvPr>
            <p:ph/>
          </p:nvPr>
        </p:nvSpPr>
        <p:spPr>
          <a:xfrm>
            <a:off x="5712287" y="1198205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4 000 000,00 </a:t>
            </a:r>
          </a:p>
        </p:txBody>
      </p:sp>
      <p:sp>
        <p:nvSpPr>
          <p:cNvPr id="207" name="TextBox206"/>
          <p:cNvSpPr>
            <a:spLocks noGrp="1"/>
          </p:cNvSpPr>
          <p:nvPr>
            <p:ph/>
          </p:nvPr>
        </p:nvSpPr>
        <p:spPr>
          <a:xfrm>
            <a:off x="6823469" y="1198205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4 000 000,00 </a:t>
            </a:r>
          </a:p>
        </p:txBody>
      </p:sp>
      <p:sp>
        <p:nvSpPr>
          <p:cNvPr id="208" name="TextBox207"/>
          <p:cNvSpPr>
            <a:spLocks noGrp="1"/>
          </p:cNvSpPr>
          <p:nvPr>
            <p:ph/>
          </p:nvPr>
        </p:nvSpPr>
        <p:spPr>
          <a:xfrm>
            <a:off x="7946367" y="1198205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pic>
        <p:nvPicPr>
          <p:cNvPr id="209" name="Picture4" descr="Picture20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7253" y="12648554"/>
            <a:ext cx="1089909" cy="341285"/>
          </a:xfrm>
          <a:prstGeom prst="rect">
            <a:avLst/>
          </a:prstGeom>
          <a:noFill/>
        </p:spPr>
      </p:pic>
      <p:sp>
        <p:nvSpPr>
          <p:cNvPr id="210" name="TextBox209"/>
          <p:cNvSpPr>
            <a:spLocks noGrp="1"/>
          </p:cNvSpPr>
          <p:nvPr>
            <p:ph/>
          </p:nvPr>
        </p:nvSpPr>
        <p:spPr>
          <a:xfrm>
            <a:off x="4260189" y="12669582"/>
            <a:ext cx="1004037" cy="291083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700" b="0" i="0">
                <a:solidFill>
                  <a:srgbClr val="010101"/>
                </a:solidFill>
                <a:latin typeface="tahoma"/>
              </a:rPr>
              <a:t>Strana
1 z 8</a:t>
            </a:r>
          </a:p>
        </p:txBody>
      </p:sp>
      <p:sp>
        <p:nvSpPr>
          <p:cNvPr id="211" name="TextBox210"/>
          <p:cNvSpPr>
            <a:spLocks noGrp="1"/>
          </p:cNvSpPr>
          <p:nvPr>
            <p:ph/>
          </p:nvPr>
        </p:nvSpPr>
        <p:spPr>
          <a:xfrm>
            <a:off x="8000780" y="12657582"/>
            <a:ext cx="1070092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700" b="0" i="0">
                <a:solidFill>
                  <a:srgbClr val="010101"/>
                </a:solidFill>
                <a:latin typeface="Tahoma"/>
              </a:rPr>
              <a:t>07.11.2022
8:23:33</a:t>
            </a:r>
          </a:p>
        </p:txBody>
      </p:sp>
      <p:sp>
        <p:nvSpPr>
          <p:cNvPr id="212" name="TextBox211"/>
          <p:cNvSpPr>
            <a:spLocks noGrp="1"/>
          </p:cNvSpPr>
          <p:nvPr>
            <p:ph/>
          </p:nvPr>
        </p:nvSpPr>
        <p:spPr>
          <a:xfrm>
            <a:off x="453543" y="12669585"/>
            <a:ext cx="3657248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Z dat systému GINIS Express vytiskl Dagmar Míková
Finanční okruhy - Účetnictví 7.07.0 (Hřibojedy), verze: 2020.02.D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Picture4" descr="Picture2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43" y="514771"/>
            <a:ext cx="8585297" cy="725670"/>
          </a:xfrm>
          <a:prstGeom prst="rect">
            <a:avLst/>
          </a:prstGeom>
          <a:noFill/>
        </p:spPr>
      </p:pic>
      <p:sp>
        <p:nvSpPr>
          <p:cNvPr id="214" name="TextBox213"/>
          <p:cNvSpPr>
            <a:spLocks noGrp="1"/>
          </p:cNvSpPr>
          <p:nvPr>
            <p:ph/>
          </p:nvPr>
        </p:nvSpPr>
        <p:spPr>
          <a:xfrm>
            <a:off x="510897" y="897448"/>
            <a:ext cx="8458581" cy="31748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endParaRPr lang="en-US" sz="1400" b="1" i="0" dirty="0">
              <a:solidFill>
                <a:srgbClr val="010101"/>
              </a:solidFill>
              <a:latin typeface="tahoma"/>
            </a:endParaRPr>
          </a:p>
        </p:txBody>
      </p:sp>
      <p:sp>
        <p:nvSpPr>
          <p:cNvPr id="215" name="TextBox214"/>
          <p:cNvSpPr>
            <a:spLocks noGrp="1"/>
          </p:cNvSpPr>
          <p:nvPr>
            <p:ph/>
          </p:nvPr>
        </p:nvSpPr>
        <p:spPr>
          <a:xfrm>
            <a:off x="521150" y="554551"/>
            <a:ext cx="29669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IČO:</a:t>
            </a:r>
          </a:p>
        </p:txBody>
      </p:sp>
      <p:sp>
        <p:nvSpPr>
          <p:cNvPr id="216" name="TextBox215"/>
          <p:cNvSpPr>
            <a:spLocks noGrp="1"/>
          </p:cNvSpPr>
          <p:nvPr>
            <p:ph/>
          </p:nvPr>
        </p:nvSpPr>
        <p:spPr>
          <a:xfrm>
            <a:off x="2064519" y="554551"/>
            <a:ext cx="80050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Obch. jméno:</a:t>
            </a:r>
          </a:p>
        </p:txBody>
      </p:sp>
      <p:sp>
        <p:nvSpPr>
          <p:cNvPr id="217" name="TextBox216"/>
          <p:cNvSpPr>
            <a:spLocks noGrp="1"/>
          </p:cNvSpPr>
          <p:nvPr>
            <p:ph/>
          </p:nvPr>
        </p:nvSpPr>
        <p:spPr>
          <a:xfrm>
            <a:off x="900189" y="580157"/>
            <a:ext cx="1052694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>
                <a:solidFill>
                  <a:srgbClr val="010101"/>
                </a:solidFill>
                <a:latin typeface="Tahoma"/>
              </a:rPr>
              <a:t>00581011</a:t>
            </a:r>
          </a:p>
        </p:txBody>
      </p:sp>
      <p:sp>
        <p:nvSpPr>
          <p:cNvPr id="218" name="TextBox217"/>
          <p:cNvSpPr>
            <a:spLocks noGrp="1"/>
          </p:cNvSpPr>
          <p:nvPr>
            <p:ph/>
          </p:nvPr>
        </p:nvSpPr>
        <p:spPr>
          <a:xfrm>
            <a:off x="2979591" y="580157"/>
            <a:ext cx="5776280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>
                <a:solidFill>
                  <a:srgbClr val="010101"/>
                </a:solidFill>
                <a:latin typeface="Tahoma"/>
              </a:rPr>
              <a:t>Obec Hřibojedy</a:t>
            </a:r>
          </a:p>
        </p:txBody>
      </p:sp>
      <p:sp>
        <p:nvSpPr>
          <p:cNvPr id="219" name="TextBox218"/>
          <p:cNvSpPr>
            <a:spLocks noGrp="1"/>
          </p:cNvSpPr>
          <p:nvPr>
            <p:ph/>
          </p:nvPr>
        </p:nvSpPr>
        <p:spPr>
          <a:xfrm>
            <a:off x="477543" y="1610079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220" name="TextBox219"/>
          <p:cNvSpPr>
            <a:spLocks noGrp="1"/>
          </p:cNvSpPr>
          <p:nvPr>
            <p:ph/>
          </p:nvPr>
        </p:nvSpPr>
        <p:spPr>
          <a:xfrm>
            <a:off x="476220" y="1632756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221" name="TextBox220"/>
          <p:cNvSpPr>
            <a:spLocks noGrp="1"/>
          </p:cNvSpPr>
          <p:nvPr>
            <p:ph/>
          </p:nvPr>
        </p:nvSpPr>
        <p:spPr>
          <a:xfrm>
            <a:off x="1088504" y="1632756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222" name="TextBox221"/>
          <p:cNvSpPr>
            <a:spLocks noGrp="1"/>
          </p:cNvSpPr>
          <p:nvPr>
            <p:ph/>
          </p:nvPr>
        </p:nvSpPr>
        <p:spPr>
          <a:xfrm>
            <a:off x="1723465" y="1632756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223" name="TextBox222"/>
          <p:cNvSpPr>
            <a:spLocks noGrp="1"/>
          </p:cNvSpPr>
          <p:nvPr>
            <p:ph/>
          </p:nvPr>
        </p:nvSpPr>
        <p:spPr>
          <a:xfrm>
            <a:off x="4555751" y="1632756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224" name="TextBox223"/>
          <p:cNvSpPr>
            <a:spLocks noGrp="1"/>
          </p:cNvSpPr>
          <p:nvPr>
            <p:ph/>
          </p:nvPr>
        </p:nvSpPr>
        <p:spPr>
          <a:xfrm>
            <a:off x="6800792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225" name="TextBox224"/>
          <p:cNvSpPr>
            <a:spLocks noGrp="1"/>
          </p:cNvSpPr>
          <p:nvPr>
            <p:ph/>
          </p:nvPr>
        </p:nvSpPr>
        <p:spPr>
          <a:xfrm>
            <a:off x="476220" y="1315276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I. Rozpočtové příjmy</a:t>
            </a:r>
          </a:p>
        </p:txBody>
      </p:sp>
      <p:sp>
        <p:nvSpPr>
          <p:cNvPr id="226" name="TextBox225"/>
          <p:cNvSpPr>
            <a:spLocks noGrp="1"/>
          </p:cNvSpPr>
          <p:nvPr>
            <p:ph/>
          </p:nvPr>
        </p:nvSpPr>
        <p:spPr>
          <a:xfrm>
            <a:off x="7911974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227" name="TextBox226"/>
          <p:cNvSpPr>
            <a:spLocks noGrp="1"/>
          </p:cNvSpPr>
          <p:nvPr>
            <p:ph/>
          </p:nvPr>
        </p:nvSpPr>
        <p:spPr>
          <a:xfrm>
            <a:off x="5689610" y="1632756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228" name="TextBox227"/>
          <p:cNvSpPr>
            <a:spLocks noGrp="1"/>
          </p:cNvSpPr>
          <p:nvPr>
            <p:ph/>
          </p:nvPr>
        </p:nvSpPr>
        <p:spPr>
          <a:xfrm>
            <a:off x="476220" y="2450458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3326:</a:t>
            </a:r>
          </a:p>
        </p:txBody>
      </p:sp>
      <p:sp>
        <p:nvSpPr>
          <p:cNvPr id="229" name="TextBox228"/>
          <p:cNvSpPr>
            <a:spLocks noGrp="1"/>
          </p:cNvSpPr>
          <p:nvPr>
            <p:ph/>
          </p:nvPr>
        </p:nvSpPr>
        <p:spPr>
          <a:xfrm>
            <a:off x="4601105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30" name="TextBox229"/>
          <p:cNvSpPr>
            <a:spLocks noGrp="1"/>
          </p:cNvSpPr>
          <p:nvPr>
            <p:ph/>
          </p:nvPr>
        </p:nvSpPr>
        <p:spPr>
          <a:xfrm>
            <a:off x="5712287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4 000 000,00 </a:t>
            </a:r>
          </a:p>
        </p:txBody>
      </p:sp>
      <p:sp>
        <p:nvSpPr>
          <p:cNvPr id="231" name="TextBox230"/>
          <p:cNvSpPr>
            <a:spLocks noGrp="1"/>
          </p:cNvSpPr>
          <p:nvPr>
            <p:ph/>
          </p:nvPr>
        </p:nvSpPr>
        <p:spPr>
          <a:xfrm>
            <a:off x="6823469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4 000 000,00 </a:t>
            </a:r>
          </a:p>
        </p:txBody>
      </p:sp>
      <p:sp>
        <p:nvSpPr>
          <p:cNvPr id="232" name="TextBox231"/>
          <p:cNvSpPr>
            <a:spLocks noGrp="1"/>
          </p:cNvSpPr>
          <p:nvPr>
            <p:ph/>
          </p:nvPr>
        </p:nvSpPr>
        <p:spPr>
          <a:xfrm>
            <a:off x="7946367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33" name="TextBox232"/>
          <p:cNvSpPr>
            <a:spLocks noGrp="1"/>
          </p:cNvSpPr>
          <p:nvPr>
            <p:ph/>
          </p:nvPr>
        </p:nvSpPr>
        <p:spPr>
          <a:xfrm>
            <a:off x="476220" y="2743938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Nebytové hospodářství</a:t>
            </a:r>
          </a:p>
        </p:txBody>
      </p:sp>
      <p:sp>
        <p:nvSpPr>
          <p:cNvPr id="234" name="TextBox233"/>
          <p:cNvSpPr>
            <a:spLocks noGrp="1"/>
          </p:cNvSpPr>
          <p:nvPr>
            <p:ph/>
          </p:nvPr>
        </p:nvSpPr>
        <p:spPr>
          <a:xfrm>
            <a:off x="476220" y="297071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3613</a:t>
            </a:r>
          </a:p>
        </p:txBody>
      </p:sp>
      <p:sp>
        <p:nvSpPr>
          <p:cNvPr id="235" name="TextBox234"/>
          <p:cNvSpPr>
            <a:spLocks noGrp="1"/>
          </p:cNvSpPr>
          <p:nvPr>
            <p:ph/>
          </p:nvPr>
        </p:nvSpPr>
        <p:spPr>
          <a:xfrm>
            <a:off x="1111181" y="297071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2132</a:t>
            </a:r>
          </a:p>
        </p:txBody>
      </p:sp>
      <p:sp>
        <p:nvSpPr>
          <p:cNvPr id="236" name="TextBox235"/>
          <p:cNvSpPr>
            <a:spLocks noGrp="1"/>
          </p:cNvSpPr>
          <p:nvPr>
            <p:ph/>
          </p:nvPr>
        </p:nvSpPr>
        <p:spPr>
          <a:xfrm>
            <a:off x="1723465" y="2970710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pronájmu nebo pachtu ost. nemov.věcí a JČ</a:t>
            </a:r>
          </a:p>
        </p:txBody>
      </p:sp>
      <p:sp>
        <p:nvSpPr>
          <p:cNvPr id="237" name="TextBox236"/>
          <p:cNvSpPr>
            <a:spLocks noGrp="1"/>
          </p:cNvSpPr>
          <p:nvPr>
            <p:ph/>
          </p:nvPr>
        </p:nvSpPr>
        <p:spPr>
          <a:xfrm>
            <a:off x="4601105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1 600,00 </a:t>
            </a:r>
          </a:p>
        </p:txBody>
      </p:sp>
      <p:sp>
        <p:nvSpPr>
          <p:cNvPr id="238" name="TextBox237"/>
          <p:cNvSpPr>
            <a:spLocks noGrp="1"/>
          </p:cNvSpPr>
          <p:nvPr>
            <p:ph/>
          </p:nvPr>
        </p:nvSpPr>
        <p:spPr>
          <a:xfrm>
            <a:off x="5712287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1 600,00 </a:t>
            </a:r>
          </a:p>
        </p:txBody>
      </p:sp>
      <p:sp>
        <p:nvSpPr>
          <p:cNvPr id="239" name="TextBox238"/>
          <p:cNvSpPr>
            <a:spLocks noGrp="1"/>
          </p:cNvSpPr>
          <p:nvPr>
            <p:ph/>
          </p:nvPr>
        </p:nvSpPr>
        <p:spPr>
          <a:xfrm>
            <a:off x="6823469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1 516,50 </a:t>
            </a:r>
          </a:p>
        </p:txBody>
      </p:sp>
      <p:sp>
        <p:nvSpPr>
          <p:cNvPr id="240" name="TextBox239"/>
          <p:cNvSpPr>
            <a:spLocks noGrp="1"/>
          </p:cNvSpPr>
          <p:nvPr>
            <p:ph/>
          </p:nvPr>
        </p:nvSpPr>
        <p:spPr>
          <a:xfrm>
            <a:off x="7946367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2 030,00 </a:t>
            </a:r>
          </a:p>
        </p:txBody>
      </p:sp>
      <p:sp>
        <p:nvSpPr>
          <p:cNvPr id="241" name="TextBox240"/>
          <p:cNvSpPr>
            <a:spLocks noGrp="1"/>
          </p:cNvSpPr>
          <p:nvPr>
            <p:ph/>
          </p:nvPr>
        </p:nvSpPr>
        <p:spPr>
          <a:xfrm>
            <a:off x="476220" y="3377387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3613:</a:t>
            </a:r>
          </a:p>
        </p:txBody>
      </p:sp>
      <p:sp>
        <p:nvSpPr>
          <p:cNvPr id="242" name="TextBox241"/>
          <p:cNvSpPr>
            <a:spLocks noGrp="1"/>
          </p:cNvSpPr>
          <p:nvPr>
            <p:ph/>
          </p:nvPr>
        </p:nvSpPr>
        <p:spPr>
          <a:xfrm>
            <a:off x="4601105" y="337738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1 600,00 </a:t>
            </a:r>
          </a:p>
        </p:txBody>
      </p:sp>
      <p:sp>
        <p:nvSpPr>
          <p:cNvPr id="243" name="TextBox242"/>
          <p:cNvSpPr>
            <a:spLocks noGrp="1"/>
          </p:cNvSpPr>
          <p:nvPr>
            <p:ph/>
          </p:nvPr>
        </p:nvSpPr>
        <p:spPr>
          <a:xfrm>
            <a:off x="5712287" y="337738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1 600,00 </a:t>
            </a:r>
          </a:p>
        </p:txBody>
      </p:sp>
      <p:sp>
        <p:nvSpPr>
          <p:cNvPr id="244" name="TextBox243"/>
          <p:cNvSpPr>
            <a:spLocks noGrp="1"/>
          </p:cNvSpPr>
          <p:nvPr>
            <p:ph/>
          </p:nvPr>
        </p:nvSpPr>
        <p:spPr>
          <a:xfrm>
            <a:off x="6823469" y="337738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1 516,50 </a:t>
            </a:r>
          </a:p>
        </p:txBody>
      </p:sp>
      <p:sp>
        <p:nvSpPr>
          <p:cNvPr id="245" name="TextBox244"/>
          <p:cNvSpPr>
            <a:spLocks noGrp="1"/>
          </p:cNvSpPr>
          <p:nvPr>
            <p:ph/>
          </p:nvPr>
        </p:nvSpPr>
        <p:spPr>
          <a:xfrm>
            <a:off x="7946367" y="337738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2 030,00 </a:t>
            </a:r>
          </a:p>
        </p:txBody>
      </p:sp>
      <p:sp>
        <p:nvSpPr>
          <p:cNvPr id="246" name="TextBox245"/>
          <p:cNvSpPr>
            <a:spLocks noGrp="1"/>
          </p:cNvSpPr>
          <p:nvPr>
            <p:ph/>
          </p:nvPr>
        </p:nvSpPr>
        <p:spPr>
          <a:xfrm>
            <a:off x="476220" y="3670868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Veřejné osvětlení</a:t>
            </a:r>
          </a:p>
        </p:txBody>
      </p:sp>
      <p:sp>
        <p:nvSpPr>
          <p:cNvPr id="247" name="TextBox246"/>
          <p:cNvSpPr>
            <a:spLocks noGrp="1"/>
          </p:cNvSpPr>
          <p:nvPr>
            <p:ph/>
          </p:nvPr>
        </p:nvSpPr>
        <p:spPr>
          <a:xfrm>
            <a:off x="476220" y="389764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3631</a:t>
            </a:r>
          </a:p>
        </p:txBody>
      </p:sp>
      <p:sp>
        <p:nvSpPr>
          <p:cNvPr id="248" name="TextBox247"/>
          <p:cNvSpPr>
            <a:spLocks noGrp="1"/>
          </p:cNvSpPr>
          <p:nvPr>
            <p:ph/>
          </p:nvPr>
        </p:nvSpPr>
        <p:spPr>
          <a:xfrm>
            <a:off x="1111181" y="389764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2119</a:t>
            </a:r>
          </a:p>
        </p:txBody>
      </p:sp>
      <p:sp>
        <p:nvSpPr>
          <p:cNvPr id="249" name="TextBox248"/>
          <p:cNvSpPr>
            <a:spLocks noGrp="1"/>
          </p:cNvSpPr>
          <p:nvPr>
            <p:ph/>
          </p:nvPr>
        </p:nvSpPr>
        <p:spPr>
          <a:xfrm>
            <a:off x="1723465" y="389764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příjmy z vlastní činnosti</a:t>
            </a:r>
          </a:p>
        </p:txBody>
      </p:sp>
      <p:sp>
        <p:nvSpPr>
          <p:cNvPr id="250" name="TextBox249"/>
          <p:cNvSpPr>
            <a:spLocks noGrp="1"/>
          </p:cNvSpPr>
          <p:nvPr>
            <p:ph/>
          </p:nvPr>
        </p:nvSpPr>
        <p:spPr>
          <a:xfrm>
            <a:off x="4601105" y="389764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6 600,00 </a:t>
            </a:r>
          </a:p>
        </p:txBody>
      </p:sp>
      <p:sp>
        <p:nvSpPr>
          <p:cNvPr id="251" name="TextBox250"/>
          <p:cNvSpPr>
            <a:spLocks noGrp="1"/>
          </p:cNvSpPr>
          <p:nvPr>
            <p:ph/>
          </p:nvPr>
        </p:nvSpPr>
        <p:spPr>
          <a:xfrm>
            <a:off x="5712287" y="389764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6 600,00 </a:t>
            </a:r>
          </a:p>
        </p:txBody>
      </p:sp>
      <p:sp>
        <p:nvSpPr>
          <p:cNvPr id="252" name="TextBox251"/>
          <p:cNvSpPr>
            <a:spLocks noGrp="1"/>
          </p:cNvSpPr>
          <p:nvPr>
            <p:ph/>
          </p:nvPr>
        </p:nvSpPr>
        <p:spPr>
          <a:xfrm>
            <a:off x="6823469" y="389764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53" name="TextBox252"/>
          <p:cNvSpPr>
            <a:spLocks noGrp="1"/>
          </p:cNvSpPr>
          <p:nvPr>
            <p:ph/>
          </p:nvPr>
        </p:nvSpPr>
        <p:spPr>
          <a:xfrm>
            <a:off x="7946367" y="389764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54" name="TextBox253"/>
          <p:cNvSpPr>
            <a:spLocks noGrp="1"/>
          </p:cNvSpPr>
          <p:nvPr>
            <p:ph/>
          </p:nvPr>
        </p:nvSpPr>
        <p:spPr>
          <a:xfrm>
            <a:off x="476220" y="4148411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3631:</a:t>
            </a:r>
          </a:p>
        </p:txBody>
      </p:sp>
      <p:sp>
        <p:nvSpPr>
          <p:cNvPr id="255" name="TextBox254"/>
          <p:cNvSpPr>
            <a:spLocks noGrp="1"/>
          </p:cNvSpPr>
          <p:nvPr>
            <p:ph/>
          </p:nvPr>
        </p:nvSpPr>
        <p:spPr>
          <a:xfrm>
            <a:off x="4601105" y="414841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6 600,00 </a:t>
            </a:r>
          </a:p>
        </p:txBody>
      </p:sp>
      <p:sp>
        <p:nvSpPr>
          <p:cNvPr id="256" name="TextBox255"/>
          <p:cNvSpPr>
            <a:spLocks noGrp="1"/>
          </p:cNvSpPr>
          <p:nvPr>
            <p:ph/>
          </p:nvPr>
        </p:nvSpPr>
        <p:spPr>
          <a:xfrm>
            <a:off x="5712287" y="414841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6 600,00 </a:t>
            </a:r>
          </a:p>
        </p:txBody>
      </p:sp>
      <p:sp>
        <p:nvSpPr>
          <p:cNvPr id="257" name="TextBox256"/>
          <p:cNvSpPr>
            <a:spLocks noGrp="1"/>
          </p:cNvSpPr>
          <p:nvPr>
            <p:ph/>
          </p:nvPr>
        </p:nvSpPr>
        <p:spPr>
          <a:xfrm>
            <a:off x="6823469" y="414841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58" name="TextBox257"/>
          <p:cNvSpPr>
            <a:spLocks noGrp="1"/>
          </p:cNvSpPr>
          <p:nvPr>
            <p:ph/>
          </p:nvPr>
        </p:nvSpPr>
        <p:spPr>
          <a:xfrm>
            <a:off x="7946367" y="414841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59" name="TextBox258"/>
          <p:cNvSpPr>
            <a:spLocks noGrp="1"/>
          </p:cNvSpPr>
          <p:nvPr>
            <p:ph/>
          </p:nvPr>
        </p:nvSpPr>
        <p:spPr>
          <a:xfrm>
            <a:off x="476220" y="4441892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Komunální služby a územní rozvoj jinde nezařazené</a:t>
            </a:r>
          </a:p>
        </p:txBody>
      </p:sp>
      <p:sp>
        <p:nvSpPr>
          <p:cNvPr id="260" name="TextBox259"/>
          <p:cNvSpPr>
            <a:spLocks noGrp="1"/>
          </p:cNvSpPr>
          <p:nvPr>
            <p:ph/>
          </p:nvPr>
        </p:nvSpPr>
        <p:spPr>
          <a:xfrm>
            <a:off x="476220" y="466866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261" name="TextBox260"/>
          <p:cNvSpPr>
            <a:spLocks noGrp="1"/>
          </p:cNvSpPr>
          <p:nvPr>
            <p:ph/>
          </p:nvPr>
        </p:nvSpPr>
        <p:spPr>
          <a:xfrm>
            <a:off x="1111181" y="466866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2119</a:t>
            </a:r>
          </a:p>
        </p:txBody>
      </p:sp>
      <p:sp>
        <p:nvSpPr>
          <p:cNvPr id="262" name="TextBox261"/>
          <p:cNvSpPr>
            <a:spLocks noGrp="1"/>
          </p:cNvSpPr>
          <p:nvPr>
            <p:ph/>
          </p:nvPr>
        </p:nvSpPr>
        <p:spPr>
          <a:xfrm>
            <a:off x="1723465" y="466866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příjmy z vlastní činnosti</a:t>
            </a:r>
          </a:p>
        </p:txBody>
      </p:sp>
      <p:sp>
        <p:nvSpPr>
          <p:cNvPr id="263" name="TextBox262"/>
          <p:cNvSpPr>
            <a:spLocks noGrp="1"/>
          </p:cNvSpPr>
          <p:nvPr>
            <p:ph/>
          </p:nvPr>
        </p:nvSpPr>
        <p:spPr>
          <a:xfrm>
            <a:off x="4601105" y="466866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264" name="TextBox263"/>
          <p:cNvSpPr>
            <a:spLocks noGrp="1"/>
          </p:cNvSpPr>
          <p:nvPr>
            <p:ph/>
          </p:nvPr>
        </p:nvSpPr>
        <p:spPr>
          <a:xfrm>
            <a:off x="5712287" y="466866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265" name="TextBox264"/>
          <p:cNvSpPr>
            <a:spLocks noGrp="1"/>
          </p:cNvSpPr>
          <p:nvPr>
            <p:ph/>
          </p:nvPr>
        </p:nvSpPr>
        <p:spPr>
          <a:xfrm>
            <a:off x="6823469" y="466866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66" name="TextBox265"/>
          <p:cNvSpPr>
            <a:spLocks noGrp="1"/>
          </p:cNvSpPr>
          <p:nvPr>
            <p:ph/>
          </p:nvPr>
        </p:nvSpPr>
        <p:spPr>
          <a:xfrm>
            <a:off x="7946367" y="466866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67" name="TextBox266"/>
          <p:cNvSpPr>
            <a:spLocks noGrp="1"/>
          </p:cNvSpPr>
          <p:nvPr>
            <p:ph/>
          </p:nvPr>
        </p:nvSpPr>
        <p:spPr>
          <a:xfrm>
            <a:off x="476220" y="487275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268" name="TextBox267"/>
          <p:cNvSpPr>
            <a:spLocks noGrp="1"/>
          </p:cNvSpPr>
          <p:nvPr>
            <p:ph/>
          </p:nvPr>
        </p:nvSpPr>
        <p:spPr>
          <a:xfrm>
            <a:off x="1111181" y="487275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2131</a:t>
            </a:r>
          </a:p>
        </p:txBody>
      </p:sp>
      <p:sp>
        <p:nvSpPr>
          <p:cNvPr id="269" name="TextBox268"/>
          <p:cNvSpPr>
            <a:spLocks noGrp="1"/>
          </p:cNvSpPr>
          <p:nvPr>
            <p:ph/>
          </p:nvPr>
        </p:nvSpPr>
        <p:spPr>
          <a:xfrm>
            <a:off x="1723465" y="487275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pronájmu nebo pachtu pozemků</a:t>
            </a:r>
          </a:p>
        </p:txBody>
      </p:sp>
      <p:sp>
        <p:nvSpPr>
          <p:cNvPr id="270" name="TextBox269"/>
          <p:cNvSpPr>
            <a:spLocks noGrp="1"/>
          </p:cNvSpPr>
          <p:nvPr>
            <p:ph/>
          </p:nvPr>
        </p:nvSpPr>
        <p:spPr>
          <a:xfrm>
            <a:off x="4601105" y="48727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21 000,00 </a:t>
            </a:r>
          </a:p>
        </p:txBody>
      </p:sp>
      <p:sp>
        <p:nvSpPr>
          <p:cNvPr id="271" name="TextBox270"/>
          <p:cNvSpPr>
            <a:spLocks noGrp="1"/>
          </p:cNvSpPr>
          <p:nvPr>
            <p:ph/>
          </p:nvPr>
        </p:nvSpPr>
        <p:spPr>
          <a:xfrm>
            <a:off x="5712287" y="48727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21 000,00 </a:t>
            </a:r>
          </a:p>
        </p:txBody>
      </p:sp>
      <p:sp>
        <p:nvSpPr>
          <p:cNvPr id="272" name="TextBox271"/>
          <p:cNvSpPr>
            <a:spLocks noGrp="1"/>
          </p:cNvSpPr>
          <p:nvPr>
            <p:ph/>
          </p:nvPr>
        </p:nvSpPr>
        <p:spPr>
          <a:xfrm>
            <a:off x="6823469" y="48727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1 110,00 </a:t>
            </a:r>
          </a:p>
        </p:txBody>
      </p:sp>
      <p:sp>
        <p:nvSpPr>
          <p:cNvPr id="273" name="TextBox272"/>
          <p:cNvSpPr>
            <a:spLocks noGrp="1"/>
          </p:cNvSpPr>
          <p:nvPr>
            <p:ph/>
          </p:nvPr>
        </p:nvSpPr>
        <p:spPr>
          <a:xfrm>
            <a:off x="7946367" y="48727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21 000,00 </a:t>
            </a:r>
          </a:p>
        </p:txBody>
      </p:sp>
      <p:sp>
        <p:nvSpPr>
          <p:cNvPr id="274" name="TextBox273"/>
          <p:cNvSpPr>
            <a:spLocks noGrp="1"/>
          </p:cNvSpPr>
          <p:nvPr>
            <p:ph/>
          </p:nvPr>
        </p:nvSpPr>
        <p:spPr>
          <a:xfrm>
            <a:off x="476220" y="507685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275" name="TextBox274"/>
          <p:cNvSpPr>
            <a:spLocks noGrp="1"/>
          </p:cNvSpPr>
          <p:nvPr>
            <p:ph/>
          </p:nvPr>
        </p:nvSpPr>
        <p:spPr>
          <a:xfrm>
            <a:off x="1111181" y="507685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3111</a:t>
            </a:r>
          </a:p>
        </p:txBody>
      </p:sp>
      <p:sp>
        <p:nvSpPr>
          <p:cNvPr id="276" name="TextBox275"/>
          <p:cNvSpPr>
            <a:spLocks noGrp="1"/>
          </p:cNvSpPr>
          <p:nvPr>
            <p:ph/>
          </p:nvPr>
        </p:nvSpPr>
        <p:spPr>
          <a:xfrm>
            <a:off x="1723465" y="507685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prodeje pozemků</a:t>
            </a:r>
          </a:p>
        </p:txBody>
      </p:sp>
      <p:sp>
        <p:nvSpPr>
          <p:cNvPr id="277" name="TextBox276"/>
          <p:cNvSpPr>
            <a:spLocks noGrp="1"/>
          </p:cNvSpPr>
          <p:nvPr>
            <p:ph/>
          </p:nvPr>
        </p:nvSpPr>
        <p:spPr>
          <a:xfrm>
            <a:off x="4601105" y="507685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78" name="TextBox277"/>
          <p:cNvSpPr>
            <a:spLocks noGrp="1"/>
          </p:cNvSpPr>
          <p:nvPr>
            <p:ph/>
          </p:nvPr>
        </p:nvSpPr>
        <p:spPr>
          <a:xfrm>
            <a:off x="5712287" y="507685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10 060,00 </a:t>
            </a:r>
          </a:p>
        </p:txBody>
      </p:sp>
      <p:sp>
        <p:nvSpPr>
          <p:cNvPr id="279" name="TextBox278"/>
          <p:cNvSpPr>
            <a:spLocks noGrp="1"/>
          </p:cNvSpPr>
          <p:nvPr>
            <p:ph/>
          </p:nvPr>
        </p:nvSpPr>
        <p:spPr>
          <a:xfrm>
            <a:off x="6823469" y="507685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10 058,00 </a:t>
            </a:r>
          </a:p>
        </p:txBody>
      </p:sp>
      <p:sp>
        <p:nvSpPr>
          <p:cNvPr id="280" name="TextBox279"/>
          <p:cNvSpPr>
            <a:spLocks noGrp="1"/>
          </p:cNvSpPr>
          <p:nvPr>
            <p:ph/>
          </p:nvPr>
        </p:nvSpPr>
        <p:spPr>
          <a:xfrm>
            <a:off x="7946367" y="507685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81" name="TextBox280"/>
          <p:cNvSpPr>
            <a:spLocks noGrp="1"/>
          </p:cNvSpPr>
          <p:nvPr>
            <p:ph/>
          </p:nvPr>
        </p:nvSpPr>
        <p:spPr>
          <a:xfrm>
            <a:off x="476220" y="5327624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3639:</a:t>
            </a:r>
          </a:p>
        </p:txBody>
      </p:sp>
      <p:sp>
        <p:nvSpPr>
          <p:cNvPr id="282" name="TextBox281"/>
          <p:cNvSpPr>
            <a:spLocks noGrp="1"/>
          </p:cNvSpPr>
          <p:nvPr>
            <p:ph/>
          </p:nvPr>
        </p:nvSpPr>
        <p:spPr>
          <a:xfrm>
            <a:off x="4601105" y="532762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22 000,00 </a:t>
            </a:r>
          </a:p>
        </p:txBody>
      </p:sp>
      <p:sp>
        <p:nvSpPr>
          <p:cNvPr id="283" name="TextBox282"/>
          <p:cNvSpPr>
            <a:spLocks noGrp="1"/>
          </p:cNvSpPr>
          <p:nvPr>
            <p:ph/>
          </p:nvPr>
        </p:nvSpPr>
        <p:spPr>
          <a:xfrm>
            <a:off x="5712287" y="532762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32 060,00 </a:t>
            </a:r>
          </a:p>
        </p:txBody>
      </p:sp>
      <p:sp>
        <p:nvSpPr>
          <p:cNvPr id="284" name="TextBox283"/>
          <p:cNvSpPr>
            <a:spLocks noGrp="1"/>
          </p:cNvSpPr>
          <p:nvPr>
            <p:ph/>
          </p:nvPr>
        </p:nvSpPr>
        <p:spPr>
          <a:xfrm>
            <a:off x="6823469" y="532762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11 168,00 </a:t>
            </a:r>
          </a:p>
        </p:txBody>
      </p:sp>
      <p:sp>
        <p:nvSpPr>
          <p:cNvPr id="285" name="TextBox284"/>
          <p:cNvSpPr>
            <a:spLocks noGrp="1"/>
          </p:cNvSpPr>
          <p:nvPr>
            <p:ph/>
          </p:nvPr>
        </p:nvSpPr>
        <p:spPr>
          <a:xfrm>
            <a:off x="7946367" y="532762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21 000,00 </a:t>
            </a:r>
          </a:p>
        </p:txBody>
      </p:sp>
      <p:sp>
        <p:nvSpPr>
          <p:cNvPr id="286" name="TextBox285"/>
          <p:cNvSpPr>
            <a:spLocks noGrp="1"/>
          </p:cNvSpPr>
          <p:nvPr>
            <p:ph/>
          </p:nvPr>
        </p:nvSpPr>
        <p:spPr>
          <a:xfrm>
            <a:off x="476220" y="5621105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Sběr a svoz komunálních odpadů</a:t>
            </a:r>
          </a:p>
        </p:txBody>
      </p:sp>
      <p:sp>
        <p:nvSpPr>
          <p:cNvPr id="287" name="TextBox286"/>
          <p:cNvSpPr>
            <a:spLocks noGrp="1"/>
          </p:cNvSpPr>
          <p:nvPr>
            <p:ph/>
          </p:nvPr>
        </p:nvSpPr>
        <p:spPr>
          <a:xfrm>
            <a:off x="476220" y="58478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3722</a:t>
            </a:r>
          </a:p>
        </p:txBody>
      </p:sp>
      <p:sp>
        <p:nvSpPr>
          <p:cNvPr id="288" name="TextBox287"/>
          <p:cNvSpPr>
            <a:spLocks noGrp="1"/>
          </p:cNvSpPr>
          <p:nvPr>
            <p:ph/>
          </p:nvPr>
        </p:nvSpPr>
        <p:spPr>
          <a:xfrm>
            <a:off x="1111181" y="58478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2112</a:t>
            </a:r>
          </a:p>
        </p:txBody>
      </p:sp>
      <p:sp>
        <p:nvSpPr>
          <p:cNvPr id="289" name="TextBox288"/>
          <p:cNvSpPr>
            <a:spLocks noGrp="1"/>
          </p:cNvSpPr>
          <p:nvPr>
            <p:ph/>
          </p:nvPr>
        </p:nvSpPr>
        <p:spPr>
          <a:xfrm>
            <a:off x="1723465" y="5847877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prodeje zboží (již nakoupen. za účelem prod.)</a:t>
            </a:r>
          </a:p>
        </p:txBody>
      </p:sp>
      <p:sp>
        <p:nvSpPr>
          <p:cNvPr id="290" name="TextBox289"/>
          <p:cNvSpPr>
            <a:spLocks noGrp="1"/>
          </p:cNvSpPr>
          <p:nvPr>
            <p:ph/>
          </p:nvPr>
        </p:nvSpPr>
        <p:spPr>
          <a:xfrm>
            <a:off x="4601105" y="58478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500,00 </a:t>
            </a:r>
          </a:p>
        </p:txBody>
      </p:sp>
      <p:sp>
        <p:nvSpPr>
          <p:cNvPr id="291" name="TextBox290"/>
          <p:cNvSpPr>
            <a:spLocks noGrp="1"/>
          </p:cNvSpPr>
          <p:nvPr>
            <p:ph/>
          </p:nvPr>
        </p:nvSpPr>
        <p:spPr>
          <a:xfrm>
            <a:off x="5712287" y="58478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500,00 </a:t>
            </a:r>
          </a:p>
        </p:txBody>
      </p:sp>
      <p:sp>
        <p:nvSpPr>
          <p:cNvPr id="292" name="TextBox291"/>
          <p:cNvSpPr>
            <a:spLocks noGrp="1"/>
          </p:cNvSpPr>
          <p:nvPr>
            <p:ph/>
          </p:nvPr>
        </p:nvSpPr>
        <p:spPr>
          <a:xfrm>
            <a:off x="6823469" y="58478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293" name="TextBox292"/>
          <p:cNvSpPr>
            <a:spLocks noGrp="1"/>
          </p:cNvSpPr>
          <p:nvPr>
            <p:ph/>
          </p:nvPr>
        </p:nvSpPr>
        <p:spPr>
          <a:xfrm>
            <a:off x="7946367" y="58478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500,00 </a:t>
            </a:r>
          </a:p>
        </p:txBody>
      </p:sp>
      <p:sp>
        <p:nvSpPr>
          <p:cNvPr id="294" name="TextBox293"/>
          <p:cNvSpPr>
            <a:spLocks noGrp="1"/>
          </p:cNvSpPr>
          <p:nvPr>
            <p:ph/>
          </p:nvPr>
        </p:nvSpPr>
        <p:spPr>
          <a:xfrm>
            <a:off x="476220" y="62078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3722</a:t>
            </a:r>
          </a:p>
        </p:txBody>
      </p:sp>
      <p:sp>
        <p:nvSpPr>
          <p:cNvPr id="295" name="TextBox294"/>
          <p:cNvSpPr>
            <a:spLocks noGrp="1"/>
          </p:cNvSpPr>
          <p:nvPr>
            <p:ph/>
          </p:nvPr>
        </p:nvSpPr>
        <p:spPr>
          <a:xfrm>
            <a:off x="1111181" y="62078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2139</a:t>
            </a:r>
          </a:p>
        </p:txBody>
      </p:sp>
      <p:sp>
        <p:nvSpPr>
          <p:cNvPr id="296" name="TextBox295"/>
          <p:cNvSpPr>
            <a:spLocks noGrp="1"/>
          </p:cNvSpPr>
          <p:nvPr>
            <p:ph/>
          </p:nvPr>
        </p:nvSpPr>
        <p:spPr>
          <a:xfrm>
            <a:off x="1723465" y="6207877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příjmy z pronájmu nebo pachtu majetku</a:t>
            </a:r>
          </a:p>
        </p:txBody>
      </p:sp>
      <p:sp>
        <p:nvSpPr>
          <p:cNvPr id="297" name="TextBox296"/>
          <p:cNvSpPr>
            <a:spLocks noGrp="1"/>
          </p:cNvSpPr>
          <p:nvPr>
            <p:ph/>
          </p:nvPr>
        </p:nvSpPr>
        <p:spPr>
          <a:xfrm>
            <a:off x="4601105" y="62078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298" name="TextBox297"/>
          <p:cNvSpPr>
            <a:spLocks noGrp="1"/>
          </p:cNvSpPr>
          <p:nvPr>
            <p:ph/>
          </p:nvPr>
        </p:nvSpPr>
        <p:spPr>
          <a:xfrm>
            <a:off x="5712287" y="62078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299" name="TextBox298"/>
          <p:cNvSpPr>
            <a:spLocks noGrp="1"/>
          </p:cNvSpPr>
          <p:nvPr>
            <p:ph/>
          </p:nvPr>
        </p:nvSpPr>
        <p:spPr>
          <a:xfrm>
            <a:off x="6823469" y="62078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600,00 </a:t>
            </a:r>
          </a:p>
        </p:txBody>
      </p:sp>
      <p:sp>
        <p:nvSpPr>
          <p:cNvPr id="300" name="TextBox299"/>
          <p:cNvSpPr>
            <a:spLocks noGrp="1"/>
          </p:cNvSpPr>
          <p:nvPr>
            <p:ph/>
          </p:nvPr>
        </p:nvSpPr>
        <p:spPr>
          <a:xfrm>
            <a:off x="7946367" y="62078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301" name="TextBox300"/>
          <p:cNvSpPr>
            <a:spLocks noGrp="1"/>
          </p:cNvSpPr>
          <p:nvPr>
            <p:ph/>
          </p:nvPr>
        </p:nvSpPr>
        <p:spPr>
          <a:xfrm>
            <a:off x="476220" y="6614554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3722:</a:t>
            </a:r>
          </a:p>
        </p:txBody>
      </p:sp>
      <p:sp>
        <p:nvSpPr>
          <p:cNvPr id="302" name="TextBox301"/>
          <p:cNvSpPr>
            <a:spLocks noGrp="1"/>
          </p:cNvSpPr>
          <p:nvPr>
            <p:ph/>
          </p:nvPr>
        </p:nvSpPr>
        <p:spPr>
          <a:xfrm>
            <a:off x="4601105" y="66145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1 500,00 </a:t>
            </a:r>
          </a:p>
        </p:txBody>
      </p:sp>
      <p:sp>
        <p:nvSpPr>
          <p:cNvPr id="303" name="TextBox302"/>
          <p:cNvSpPr>
            <a:spLocks noGrp="1"/>
          </p:cNvSpPr>
          <p:nvPr>
            <p:ph/>
          </p:nvPr>
        </p:nvSpPr>
        <p:spPr>
          <a:xfrm>
            <a:off x="5712287" y="66145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1 500,00 </a:t>
            </a:r>
          </a:p>
        </p:txBody>
      </p:sp>
      <p:sp>
        <p:nvSpPr>
          <p:cNvPr id="304" name="TextBox303"/>
          <p:cNvSpPr>
            <a:spLocks noGrp="1"/>
          </p:cNvSpPr>
          <p:nvPr>
            <p:ph/>
          </p:nvPr>
        </p:nvSpPr>
        <p:spPr>
          <a:xfrm>
            <a:off x="6823469" y="66145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600,00 </a:t>
            </a:r>
          </a:p>
        </p:txBody>
      </p:sp>
      <p:sp>
        <p:nvSpPr>
          <p:cNvPr id="305" name="TextBox304"/>
          <p:cNvSpPr>
            <a:spLocks noGrp="1"/>
          </p:cNvSpPr>
          <p:nvPr>
            <p:ph/>
          </p:nvPr>
        </p:nvSpPr>
        <p:spPr>
          <a:xfrm>
            <a:off x="7946367" y="66145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1 500,00 </a:t>
            </a:r>
          </a:p>
        </p:txBody>
      </p:sp>
      <p:sp>
        <p:nvSpPr>
          <p:cNvPr id="306" name="TextBox305"/>
          <p:cNvSpPr>
            <a:spLocks noGrp="1"/>
          </p:cNvSpPr>
          <p:nvPr>
            <p:ph/>
          </p:nvPr>
        </p:nvSpPr>
        <p:spPr>
          <a:xfrm>
            <a:off x="476220" y="6908034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Využívání a zneškodňování komunálních odpadů</a:t>
            </a:r>
          </a:p>
        </p:txBody>
      </p:sp>
      <p:sp>
        <p:nvSpPr>
          <p:cNvPr id="307" name="TextBox306"/>
          <p:cNvSpPr>
            <a:spLocks noGrp="1"/>
          </p:cNvSpPr>
          <p:nvPr>
            <p:ph/>
          </p:nvPr>
        </p:nvSpPr>
        <p:spPr>
          <a:xfrm>
            <a:off x="476220" y="713480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3725</a:t>
            </a:r>
          </a:p>
        </p:txBody>
      </p:sp>
      <p:sp>
        <p:nvSpPr>
          <p:cNvPr id="308" name="TextBox307"/>
          <p:cNvSpPr>
            <a:spLocks noGrp="1"/>
          </p:cNvSpPr>
          <p:nvPr>
            <p:ph/>
          </p:nvPr>
        </p:nvSpPr>
        <p:spPr>
          <a:xfrm>
            <a:off x="1111181" y="713480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2324</a:t>
            </a:r>
          </a:p>
        </p:txBody>
      </p:sp>
      <p:sp>
        <p:nvSpPr>
          <p:cNvPr id="309" name="TextBox308"/>
          <p:cNvSpPr>
            <a:spLocks noGrp="1"/>
          </p:cNvSpPr>
          <p:nvPr>
            <p:ph/>
          </p:nvPr>
        </p:nvSpPr>
        <p:spPr>
          <a:xfrm>
            <a:off x="1723465" y="713480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Přijaté neinvestiční příspěvky a náhrady</a:t>
            </a:r>
          </a:p>
        </p:txBody>
      </p:sp>
      <p:sp>
        <p:nvSpPr>
          <p:cNvPr id="310" name="TextBox309"/>
          <p:cNvSpPr>
            <a:spLocks noGrp="1"/>
          </p:cNvSpPr>
          <p:nvPr>
            <p:ph/>
          </p:nvPr>
        </p:nvSpPr>
        <p:spPr>
          <a:xfrm>
            <a:off x="4601105" y="713480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55 000,00 </a:t>
            </a:r>
          </a:p>
        </p:txBody>
      </p:sp>
      <p:sp>
        <p:nvSpPr>
          <p:cNvPr id="311" name="TextBox310"/>
          <p:cNvSpPr>
            <a:spLocks noGrp="1"/>
          </p:cNvSpPr>
          <p:nvPr>
            <p:ph/>
          </p:nvPr>
        </p:nvSpPr>
        <p:spPr>
          <a:xfrm>
            <a:off x="5712287" y="713480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55 000,00 </a:t>
            </a:r>
          </a:p>
        </p:txBody>
      </p:sp>
      <p:sp>
        <p:nvSpPr>
          <p:cNvPr id="312" name="TextBox311"/>
          <p:cNvSpPr>
            <a:spLocks noGrp="1"/>
          </p:cNvSpPr>
          <p:nvPr>
            <p:ph/>
          </p:nvPr>
        </p:nvSpPr>
        <p:spPr>
          <a:xfrm>
            <a:off x="6823469" y="713480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49 138,50 </a:t>
            </a:r>
          </a:p>
        </p:txBody>
      </p:sp>
      <p:sp>
        <p:nvSpPr>
          <p:cNvPr id="313" name="TextBox312"/>
          <p:cNvSpPr>
            <a:spLocks noGrp="1"/>
          </p:cNvSpPr>
          <p:nvPr>
            <p:ph/>
          </p:nvPr>
        </p:nvSpPr>
        <p:spPr>
          <a:xfrm>
            <a:off x="7946367" y="713480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55 000,00 </a:t>
            </a:r>
          </a:p>
        </p:txBody>
      </p:sp>
      <p:sp>
        <p:nvSpPr>
          <p:cNvPr id="314" name="TextBox313"/>
          <p:cNvSpPr>
            <a:spLocks noGrp="1"/>
          </p:cNvSpPr>
          <p:nvPr>
            <p:ph/>
          </p:nvPr>
        </p:nvSpPr>
        <p:spPr>
          <a:xfrm>
            <a:off x="476220" y="7385578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3725:</a:t>
            </a:r>
          </a:p>
        </p:txBody>
      </p:sp>
      <p:sp>
        <p:nvSpPr>
          <p:cNvPr id="315" name="TextBox314"/>
          <p:cNvSpPr>
            <a:spLocks noGrp="1"/>
          </p:cNvSpPr>
          <p:nvPr>
            <p:ph/>
          </p:nvPr>
        </p:nvSpPr>
        <p:spPr>
          <a:xfrm>
            <a:off x="4601105" y="73855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55 000,00 </a:t>
            </a:r>
          </a:p>
        </p:txBody>
      </p:sp>
      <p:sp>
        <p:nvSpPr>
          <p:cNvPr id="316" name="TextBox315"/>
          <p:cNvSpPr>
            <a:spLocks noGrp="1"/>
          </p:cNvSpPr>
          <p:nvPr>
            <p:ph/>
          </p:nvPr>
        </p:nvSpPr>
        <p:spPr>
          <a:xfrm>
            <a:off x="5712287" y="73855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55 000,00 </a:t>
            </a:r>
          </a:p>
        </p:txBody>
      </p:sp>
      <p:sp>
        <p:nvSpPr>
          <p:cNvPr id="317" name="TextBox316"/>
          <p:cNvSpPr>
            <a:spLocks noGrp="1"/>
          </p:cNvSpPr>
          <p:nvPr>
            <p:ph/>
          </p:nvPr>
        </p:nvSpPr>
        <p:spPr>
          <a:xfrm>
            <a:off x="6823469" y="73855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49 138,50 </a:t>
            </a:r>
          </a:p>
        </p:txBody>
      </p:sp>
      <p:sp>
        <p:nvSpPr>
          <p:cNvPr id="318" name="TextBox317"/>
          <p:cNvSpPr>
            <a:spLocks noGrp="1"/>
          </p:cNvSpPr>
          <p:nvPr>
            <p:ph/>
          </p:nvPr>
        </p:nvSpPr>
        <p:spPr>
          <a:xfrm>
            <a:off x="7946367" y="73855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55 000,00 </a:t>
            </a:r>
          </a:p>
        </p:txBody>
      </p:sp>
      <p:sp>
        <p:nvSpPr>
          <p:cNvPr id="319" name="TextBox318"/>
          <p:cNvSpPr>
            <a:spLocks noGrp="1"/>
          </p:cNvSpPr>
          <p:nvPr>
            <p:ph/>
          </p:nvPr>
        </p:nvSpPr>
        <p:spPr>
          <a:xfrm>
            <a:off x="476220" y="7679058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Činnost místní správy</a:t>
            </a:r>
          </a:p>
        </p:txBody>
      </p:sp>
      <p:sp>
        <p:nvSpPr>
          <p:cNvPr id="320" name="TextBox319"/>
          <p:cNvSpPr>
            <a:spLocks noGrp="1"/>
          </p:cNvSpPr>
          <p:nvPr>
            <p:ph/>
          </p:nvPr>
        </p:nvSpPr>
        <p:spPr>
          <a:xfrm>
            <a:off x="476220" y="79058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321" name="TextBox320"/>
          <p:cNvSpPr>
            <a:spLocks noGrp="1"/>
          </p:cNvSpPr>
          <p:nvPr>
            <p:ph/>
          </p:nvPr>
        </p:nvSpPr>
        <p:spPr>
          <a:xfrm>
            <a:off x="1111181" y="79058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2112</a:t>
            </a:r>
          </a:p>
        </p:txBody>
      </p:sp>
      <p:sp>
        <p:nvSpPr>
          <p:cNvPr id="322" name="TextBox321"/>
          <p:cNvSpPr>
            <a:spLocks noGrp="1"/>
          </p:cNvSpPr>
          <p:nvPr>
            <p:ph/>
          </p:nvPr>
        </p:nvSpPr>
        <p:spPr>
          <a:xfrm>
            <a:off x="1723465" y="7905830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Př.z prodeje zboží (již nakoupen. za účelem prod.)</a:t>
            </a:r>
          </a:p>
        </p:txBody>
      </p:sp>
      <p:sp>
        <p:nvSpPr>
          <p:cNvPr id="323" name="TextBox322"/>
          <p:cNvSpPr>
            <a:spLocks noGrp="1"/>
          </p:cNvSpPr>
          <p:nvPr>
            <p:ph/>
          </p:nvPr>
        </p:nvSpPr>
        <p:spPr>
          <a:xfrm>
            <a:off x="4601105" y="79058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324" name="TextBox323"/>
          <p:cNvSpPr>
            <a:spLocks noGrp="1"/>
          </p:cNvSpPr>
          <p:nvPr>
            <p:ph/>
          </p:nvPr>
        </p:nvSpPr>
        <p:spPr>
          <a:xfrm>
            <a:off x="5712287" y="79058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550,00 </a:t>
            </a:r>
          </a:p>
        </p:txBody>
      </p:sp>
      <p:sp>
        <p:nvSpPr>
          <p:cNvPr id="325" name="TextBox324"/>
          <p:cNvSpPr>
            <a:spLocks noGrp="1"/>
          </p:cNvSpPr>
          <p:nvPr>
            <p:ph/>
          </p:nvPr>
        </p:nvSpPr>
        <p:spPr>
          <a:xfrm>
            <a:off x="6823469" y="79058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550,00 </a:t>
            </a:r>
          </a:p>
        </p:txBody>
      </p:sp>
      <p:sp>
        <p:nvSpPr>
          <p:cNvPr id="326" name="TextBox325"/>
          <p:cNvSpPr>
            <a:spLocks noGrp="1"/>
          </p:cNvSpPr>
          <p:nvPr>
            <p:ph/>
          </p:nvPr>
        </p:nvSpPr>
        <p:spPr>
          <a:xfrm>
            <a:off x="7946367" y="79058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327" name="TextBox326"/>
          <p:cNvSpPr>
            <a:spLocks noGrp="1"/>
          </p:cNvSpPr>
          <p:nvPr>
            <p:ph/>
          </p:nvPr>
        </p:nvSpPr>
        <p:spPr>
          <a:xfrm>
            <a:off x="476220" y="8312507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6171:</a:t>
            </a:r>
          </a:p>
        </p:txBody>
      </p:sp>
      <p:sp>
        <p:nvSpPr>
          <p:cNvPr id="328" name="TextBox327"/>
          <p:cNvSpPr>
            <a:spLocks noGrp="1"/>
          </p:cNvSpPr>
          <p:nvPr>
            <p:ph/>
          </p:nvPr>
        </p:nvSpPr>
        <p:spPr>
          <a:xfrm>
            <a:off x="4601105" y="83125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329" name="TextBox328"/>
          <p:cNvSpPr>
            <a:spLocks noGrp="1"/>
          </p:cNvSpPr>
          <p:nvPr>
            <p:ph/>
          </p:nvPr>
        </p:nvSpPr>
        <p:spPr>
          <a:xfrm>
            <a:off x="5712287" y="83125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550,00 </a:t>
            </a:r>
          </a:p>
        </p:txBody>
      </p:sp>
      <p:sp>
        <p:nvSpPr>
          <p:cNvPr id="330" name="TextBox329"/>
          <p:cNvSpPr>
            <a:spLocks noGrp="1"/>
          </p:cNvSpPr>
          <p:nvPr>
            <p:ph/>
          </p:nvPr>
        </p:nvSpPr>
        <p:spPr>
          <a:xfrm>
            <a:off x="6823469" y="83125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550,00 </a:t>
            </a:r>
          </a:p>
        </p:txBody>
      </p:sp>
      <p:sp>
        <p:nvSpPr>
          <p:cNvPr id="331" name="TextBox330"/>
          <p:cNvSpPr>
            <a:spLocks noGrp="1"/>
          </p:cNvSpPr>
          <p:nvPr>
            <p:ph/>
          </p:nvPr>
        </p:nvSpPr>
        <p:spPr>
          <a:xfrm>
            <a:off x="7946367" y="83125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332" name="TextBox331"/>
          <p:cNvSpPr>
            <a:spLocks noGrp="1"/>
          </p:cNvSpPr>
          <p:nvPr>
            <p:ph/>
          </p:nvPr>
        </p:nvSpPr>
        <p:spPr>
          <a:xfrm>
            <a:off x="476220" y="8605988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Obecné příjmy a výdaje z finančních operací</a:t>
            </a:r>
          </a:p>
        </p:txBody>
      </p:sp>
      <p:sp>
        <p:nvSpPr>
          <p:cNvPr id="333" name="TextBox332"/>
          <p:cNvSpPr>
            <a:spLocks noGrp="1"/>
          </p:cNvSpPr>
          <p:nvPr>
            <p:ph/>
          </p:nvPr>
        </p:nvSpPr>
        <p:spPr>
          <a:xfrm>
            <a:off x="476220" y="883276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6310</a:t>
            </a:r>
          </a:p>
        </p:txBody>
      </p:sp>
      <p:sp>
        <p:nvSpPr>
          <p:cNvPr id="334" name="TextBox333"/>
          <p:cNvSpPr>
            <a:spLocks noGrp="1"/>
          </p:cNvSpPr>
          <p:nvPr>
            <p:ph/>
          </p:nvPr>
        </p:nvSpPr>
        <p:spPr>
          <a:xfrm>
            <a:off x="1111181" y="883276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2141</a:t>
            </a:r>
          </a:p>
        </p:txBody>
      </p:sp>
      <p:sp>
        <p:nvSpPr>
          <p:cNvPr id="335" name="TextBox334"/>
          <p:cNvSpPr>
            <a:spLocks noGrp="1"/>
          </p:cNvSpPr>
          <p:nvPr>
            <p:ph/>
          </p:nvPr>
        </p:nvSpPr>
        <p:spPr>
          <a:xfrm>
            <a:off x="1723465" y="883276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Příjem z úroků</a:t>
            </a:r>
          </a:p>
        </p:txBody>
      </p:sp>
      <p:sp>
        <p:nvSpPr>
          <p:cNvPr id="336" name="TextBox335"/>
          <p:cNvSpPr>
            <a:spLocks noGrp="1"/>
          </p:cNvSpPr>
          <p:nvPr>
            <p:ph/>
          </p:nvPr>
        </p:nvSpPr>
        <p:spPr>
          <a:xfrm>
            <a:off x="4601105" y="88327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100,00 </a:t>
            </a:r>
          </a:p>
        </p:txBody>
      </p:sp>
      <p:sp>
        <p:nvSpPr>
          <p:cNvPr id="337" name="TextBox336"/>
          <p:cNvSpPr>
            <a:spLocks noGrp="1"/>
          </p:cNvSpPr>
          <p:nvPr>
            <p:ph/>
          </p:nvPr>
        </p:nvSpPr>
        <p:spPr>
          <a:xfrm>
            <a:off x="5712287" y="88327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100,00 </a:t>
            </a:r>
          </a:p>
        </p:txBody>
      </p:sp>
      <p:sp>
        <p:nvSpPr>
          <p:cNvPr id="338" name="TextBox337"/>
          <p:cNvSpPr>
            <a:spLocks noGrp="1"/>
          </p:cNvSpPr>
          <p:nvPr>
            <p:ph/>
          </p:nvPr>
        </p:nvSpPr>
        <p:spPr>
          <a:xfrm>
            <a:off x="6823469" y="88327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8,74 </a:t>
            </a:r>
          </a:p>
        </p:txBody>
      </p:sp>
      <p:sp>
        <p:nvSpPr>
          <p:cNvPr id="339" name="TextBox338"/>
          <p:cNvSpPr>
            <a:spLocks noGrp="1"/>
          </p:cNvSpPr>
          <p:nvPr>
            <p:ph/>
          </p:nvPr>
        </p:nvSpPr>
        <p:spPr>
          <a:xfrm>
            <a:off x="7946367" y="88327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100,00 </a:t>
            </a:r>
          </a:p>
        </p:txBody>
      </p:sp>
      <p:sp>
        <p:nvSpPr>
          <p:cNvPr id="340" name="TextBox339"/>
          <p:cNvSpPr>
            <a:spLocks noGrp="1"/>
          </p:cNvSpPr>
          <p:nvPr>
            <p:ph/>
          </p:nvPr>
        </p:nvSpPr>
        <p:spPr>
          <a:xfrm>
            <a:off x="476220" y="9083531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6310:</a:t>
            </a:r>
          </a:p>
        </p:txBody>
      </p:sp>
      <p:sp>
        <p:nvSpPr>
          <p:cNvPr id="341" name="TextBox340"/>
          <p:cNvSpPr>
            <a:spLocks noGrp="1"/>
          </p:cNvSpPr>
          <p:nvPr>
            <p:ph/>
          </p:nvPr>
        </p:nvSpPr>
        <p:spPr>
          <a:xfrm>
            <a:off x="4601105" y="908353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100,00 </a:t>
            </a:r>
          </a:p>
        </p:txBody>
      </p:sp>
      <p:sp>
        <p:nvSpPr>
          <p:cNvPr id="342" name="TextBox341"/>
          <p:cNvSpPr>
            <a:spLocks noGrp="1"/>
          </p:cNvSpPr>
          <p:nvPr>
            <p:ph/>
          </p:nvPr>
        </p:nvSpPr>
        <p:spPr>
          <a:xfrm>
            <a:off x="5712287" y="908353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100,00 </a:t>
            </a:r>
          </a:p>
        </p:txBody>
      </p:sp>
      <p:sp>
        <p:nvSpPr>
          <p:cNvPr id="343" name="TextBox342"/>
          <p:cNvSpPr>
            <a:spLocks noGrp="1"/>
          </p:cNvSpPr>
          <p:nvPr>
            <p:ph/>
          </p:nvPr>
        </p:nvSpPr>
        <p:spPr>
          <a:xfrm>
            <a:off x="6823469" y="908353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8,74 </a:t>
            </a:r>
          </a:p>
        </p:txBody>
      </p:sp>
      <p:sp>
        <p:nvSpPr>
          <p:cNvPr id="344" name="TextBox343"/>
          <p:cNvSpPr>
            <a:spLocks noGrp="1"/>
          </p:cNvSpPr>
          <p:nvPr>
            <p:ph/>
          </p:nvPr>
        </p:nvSpPr>
        <p:spPr>
          <a:xfrm>
            <a:off x="7946367" y="908353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100,00 </a:t>
            </a:r>
          </a:p>
        </p:txBody>
      </p:sp>
      <p:sp>
        <p:nvSpPr>
          <p:cNvPr id="345" name="TextBox344"/>
          <p:cNvSpPr>
            <a:spLocks noGrp="1"/>
          </p:cNvSpPr>
          <p:nvPr>
            <p:ph/>
          </p:nvPr>
        </p:nvSpPr>
        <p:spPr>
          <a:xfrm>
            <a:off x="476220" y="9377012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Převody vlastním fondům v rozpočtech územní úrovně</a:t>
            </a:r>
          </a:p>
        </p:txBody>
      </p:sp>
      <p:sp>
        <p:nvSpPr>
          <p:cNvPr id="346" name="TextBox345"/>
          <p:cNvSpPr>
            <a:spLocks noGrp="1"/>
          </p:cNvSpPr>
          <p:nvPr>
            <p:ph/>
          </p:nvPr>
        </p:nvSpPr>
        <p:spPr>
          <a:xfrm>
            <a:off x="476220" y="960378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6330</a:t>
            </a:r>
          </a:p>
        </p:txBody>
      </p:sp>
      <p:sp>
        <p:nvSpPr>
          <p:cNvPr id="347" name="TextBox346"/>
          <p:cNvSpPr>
            <a:spLocks noGrp="1"/>
          </p:cNvSpPr>
          <p:nvPr>
            <p:ph/>
          </p:nvPr>
        </p:nvSpPr>
        <p:spPr>
          <a:xfrm>
            <a:off x="1111181" y="960378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4134</a:t>
            </a:r>
          </a:p>
        </p:txBody>
      </p:sp>
      <p:sp>
        <p:nvSpPr>
          <p:cNvPr id="348" name="TextBox347"/>
          <p:cNvSpPr>
            <a:spLocks noGrp="1"/>
          </p:cNvSpPr>
          <p:nvPr>
            <p:ph/>
          </p:nvPr>
        </p:nvSpPr>
        <p:spPr>
          <a:xfrm>
            <a:off x="1723465" y="960378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Převody z rozpočtových účtů</a:t>
            </a:r>
          </a:p>
        </p:txBody>
      </p:sp>
      <p:sp>
        <p:nvSpPr>
          <p:cNvPr id="349" name="TextBox348"/>
          <p:cNvSpPr>
            <a:spLocks noGrp="1"/>
          </p:cNvSpPr>
          <p:nvPr>
            <p:ph/>
          </p:nvPr>
        </p:nvSpPr>
        <p:spPr>
          <a:xfrm>
            <a:off x="4601105" y="960378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350" name="TextBox349"/>
          <p:cNvSpPr>
            <a:spLocks noGrp="1"/>
          </p:cNvSpPr>
          <p:nvPr>
            <p:ph/>
          </p:nvPr>
        </p:nvSpPr>
        <p:spPr>
          <a:xfrm>
            <a:off x="5712287" y="960378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351" name="TextBox350"/>
          <p:cNvSpPr>
            <a:spLocks noGrp="1"/>
          </p:cNvSpPr>
          <p:nvPr>
            <p:ph/>
          </p:nvPr>
        </p:nvSpPr>
        <p:spPr>
          <a:xfrm>
            <a:off x="6823469" y="960378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4 230 000,00 </a:t>
            </a:r>
          </a:p>
        </p:txBody>
      </p:sp>
      <p:sp>
        <p:nvSpPr>
          <p:cNvPr id="352" name="TextBox351"/>
          <p:cNvSpPr>
            <a:spLocks noGrp="1"/>
          </p:cNvSpPr>
          <p:nvPr>
            <p:ph/>
          </p:nvPr>
        </p:nvSpPr>
        <p:spPr>
          <a:xfrm>
            <a:off x="7946367" y="960378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353" name="TextBox352"/>
          <p:cNvSpPr>
            <a:spLocks noGrp="1"/>
          </p:cNvSpPr>
          <p:nvPr>
            <p:ph/>
          </p:nvPr>
        </p:nvSpPr>
        <p:spPr>
          <a:xfrm>
            <a:off x="476220" y="9854555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6330:</a:t>
            </a:r>
          </a:p>
        </p:txBody>
      </p:sp>
      <p:sp>
        <p:nvSpPr>
          <p:cNvPr id="354" name="TextBox353"/>
          <p:cNvSpPr>
            <a:spLocks noGrp="1"/>
          </p:cNvSpPr>
          <p:nvPr>
            <p:ph/>
          </p:nvPr>
        </p:nvSpPr>
        <p:spPr>
          <a:xfrm>
            <a:off x="4601105" y="985455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355" name="TextBox354"/>
          <p:cNvSpPr>
            <a:spLocks noGrp="1"/>
          </p:cNvSpPr>
          <p:nvPr>
            <p:ph/>
          </p:nvPr>
        </p:nvSpPr>
        <p:spPr>
          <a:xfrm>
            <a:off x="5712287" y="985455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356" name="TextBox355"/>
          <p:cNvSpPr>
            <a:spLocks noGrp="1"/>
          </p:cNvSpPr>
          <p:nvPr>
            <p:ph/>
          </p:nvPr>
        </p:nvSpPr>
        <p:spPr>
          <a:xfrm>
            <a:off x="6823469" y="985455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4 230 000,00 </a:t>
            </a:r>
          </a:p>
        </p:txBody>
      </p:sp>
      <p:sp>
        <p:nvSpPr>
          <p:cNvPr id="357" name="TextBox356"/>
          <p:cNvSpPr>
            <a:spLocks noGrp="1"/>
          </p:cNvSpPr>
          <p:nvPr>
            <p:ph/>
          </p:nvPr>
        </p:nvSpPr>
        <p:spPr>
          <a:xfrm>
            <a:off x="7946367" y="985455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358" name="TextBox357"/>
          <p:cNvSpPr>
            <a:spLocks noGrp="1"/>
          </p:cNvSpPr>
          <p:nvPr>
            <p:ph/>
          </p:nvPr>
        </p:nvSpPr>
        <p:spPr>
          <a:xfrm>
            <a:off x="476220" y="10170713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Rozpočtové příjmy CELKEM:</a:t>
            </a:r>
          </a:p>
        </p:txBody>
      </p:sp>
      <p:sp>
        <p:nvSpPr>
          <p:cNvPr id="359" name="TextBox358"/>
          <p:cNvSpPr>
            <a:spLocks noGrp="1"/>
          </p:cNvSpPr>
          <p:nvPr>
            <p:ph/>
          </p:nvPr>
        </p:nvSpPr>
        <p:spPr>
          <a:xfrm>
            <a:off x="4601105" y="1017071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5 222 800,00 </a:t>
            </a:r>
          </a:p>
        </p:txBody>
      </p:sp>
      <p:sp>
        <p:nvSpPr>
          <p:cNvPr id="360" name="TextBox359"/>
          <p:cNvSpPr>
            <a:spLocks noGrp="1"/>
          </p:cNvSpPr>
          <p:nvPr>
            <p:ph/>
          </p:nvPr>
        </p:nvSpPr>
        <p:spPr>
          <a:xfrm>
            <a:off x="5712287" y="1017071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9 690 140,00 </a:t>
            </a:r>
          </a:p>
        </p:txBody>
      </p:sp>
      <p:sp>
        <p:nvSpPr>
          <p:cNvPr id="361" name="TextBox360"/>
          <p:cNvSpPr>
            <a:spLocks noGrp="1"/>
          </p:cNvSpPr>
          <p:nvPr>
            <p:ph/>
          </p:nvPr>
        </p:nvSpPr>
        <p:spPr>
          <a:xfrm>
            <a:off x="6823469" y="1017071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12 634 743,76 </a:t>
            </a:r>
          </a:p>
        </p:txBody>
      </p:sp>
      <p:sp>
        <p:nvSpPr>
          <p:cNvPr id="362" name="TextBox361"/>
          <p:cNvSpPr>
            <a:spLocks noGrp="1"/>
          </p:cNvSpPr>
          <p:nvPr>
            <p:ph/>
          </p:nvPr>
        </p:nvSpPr>
        <p:spPr>
          <a:xfrm>
            <a:off x="7946367" y="1017071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5 673 860,00 </a:t>
            </a:r>
          </a:p>
        </p:txBody>
      </p:sp>
      <p:sp>
        <p:nvSpPr>
          <p:cNvPr id="363" name="TextBox362"/>
          <p:cNvSpPr>
            <a:spLocks noGrp="1"/>
          </p:cNvSpPr>
          <p:nvPr>
            <p:ph/>
          </p:nvPr>
        </p:nvSpPr>
        <p:spPr>
          <a:xfrm>
            <a:off x="477543" y="10919060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364" name="TextBox363"/>
          <p:cNvSpPr>
            <a:spLocks noGrp="1"/>
          </p:cNvSpPr>
          <p:nvPr>
            <p:ph/>
          </p:nvPr>
        </p:nvSpPr>
        <p:spPr>
          <a:xfrm>
            <a:off x="476220" y="10941737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365" name="TextBox364"/>
          <p:cNvSpPr>
            <a:spLocks noGrp="1"/>
          </p:cNvSpPr>
          <p:nvPr>
            <p:ph/>
          </p:nvPr>
        </p:nvSpPr>
        <p:spPr>
          <a:xfrm>
            <a:off x="1088504" y="10941737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366" name="TextBox365"/>
          <p:cNvSpPr>
            <a:spLocks noGrp="1"/>
          </p:cNvSpPr>
          <p:nvPr>
            <p:ph/>
          </p:nvPr>
        </p:nvSpPr>
        <p:spPr>
          <a:xfrm>
            <a:off x="1723465" y="10941737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367" name="TextBox366"/>
          <p:cNvSpPr>
            <a:spLocks noGrp="1"/>
          </p:cNvSpPr>
          <p:nvPr>
            <p:ph/>
          </p:nvPr>
        </p:nvSpPr>
        <p:spPr>
          <a:xfrm>
            <a:off x="4555751" y="10941737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368" name="TextBox367"/>
          <p:cNvSpPr>
            <a:spLocks noGrp="1"/>
          </p:cNvSpPr>
          <p:nvPr>
            <p:ph/>
          </p:nvPr>
        </p:nvSpPr>
        <p:spPr>
          <a:xfrm>
            <a:off x="5689610" y="10941737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369" name="TextBox368"/>
          <p:cNvSpPr>
            <a:spLocks noGrp="1"/>
          </p:cNvSpPr>
          <p:nvPr>
            <p:ph/>
          </p:nvPr>
        </p:nvSpPr>
        <p:spPr>
          <a:xfrm>
            <a:off x="6800792" y="10941737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370" name="TextBox369"/>
          <p:cNvSpPr>
            <a:spLocks noGrp="1"/>
          </p:cNvSpPr>
          <p:nvPr>
            <p:ph/>
          </p:nvPr>
        </p:nvSpPr>
        <p:spPr>
          <a:xfrm>
            <a:off x="476220" y="10624256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II. Rozpočtové výdaje</a:t>
            </a:r>
          </a:p>
        </p:txBody>
      </p:sp>
      <p:sp>
        <p:nvSpPr>
          <p:cNvPr id="371" name="TextBox370"/>
          <p:cNvSpPr>
            <a:spLocks noGrp="1"/>
          </p:cNvSpPr>
          <p:nvPr>
            <p:ph/>
          </p:nvPr>
        </p:nvSpPr>
        <p:spPr>
          <a:xfrm>
            <a:off x="7911974" y="10941737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372" name="TextBox371"/>
          <p:cNvSpPr>
            <a:spLocks noGrp="1"/>
          </p:cNvSpPr>
          <p:nvPr>
            <p:ph/>
          </p:nvPr>
        </p:nvSpPr>
        <p:spPr>
          <a:xfrm>
            <a:off x="476220" y="11712761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Podpora ostatních produkčních činností</a:t>
            </a:r>
          </a:p>
        </p:txBody>
      </p:sp>
      <p:sp>
        <p:nvSpPr>
          <p:cNvPr id="373" name="TextBox372"/>
          <p:cNvSpPr>
            <a:spLocks noGrp="1"/>
          </p:cNvSpPr>
          <p:nvPr>
            <p:ph/>
          </p:nvPr>
        </p:nvSpPr>
        <p:spPr>
          <a:xfrm>
            <a:off x="476220" y="1193953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1032</a:t>
            </a:r>
          </a:p>
        </p:txBody>
      </p:sp>
      <p:sp>
        <p:nvSpPr>
          <p:cNvPr id="374" name="TextBox373"/>
          <p:cNvSpPr>
            <a:spLocks noGrp="1"/>
          </p:cNvSpPr>
          <p:nvPr>
            <p:ph/>
          </p:nvPr>
        </p:nvSpPr>
        <p:spPr>
          <a:xfrm>
            <a:off x="1111181" y="1193953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5021</a:t>
            </a:r>
          </a:p>
        </p:txBody>
      </p:sp>
      <p:sp>
        <p:nvSpPr>
          <p:cNvPr id="375" name="TextBox374"/>
          <p:cNvSpPr>
            <a:spLocks noGrp="1"/>
          </p:cNvSpPr>
          <p:nvPr>
            <p:ph/>
          </p:nvPr>
        </p:nvSpPr>
        <p:spPr>
          <a:xfrm>
            <a:off x="1723465" y="1193953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osobní výdaje</a:t>
            </a:r>
          </a:p>
        </p:txBody>
      </p:sp>
      <p:sp>
        <p:nvSpPr>
          <p:cNvPr id="376" name="TextBox375"/>
          <p:cNvSpPr>
            <a:spLocks noGrp="1"/>
          </p:cNvSpPr>
          <p:nvPr>
            <p:ph/>
          </p:nvPr>
        </p:nvSpPr>
        <p:spPr>
          <a:xfrm>
            <a:off x="4601105" y="119395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4 800,00 </a:t>
            </a:r>
          </a:p>
        </p:txBody>
      </p:sp>
      <p:sp>
        <p:nvSpPr>
          <p:cNvPr id="377" name="TextBox376"/>
          <p:cNvSpPr>
            <a:spLocks noGrp="1"/>
          </p:cNvSpPr>
          <p:nvPr>
            <p:ph/>
          </p:nvPr>
        </p:nvSpPr>
        <p:spPr>
          <a:xfrm>
            <a:off x="5712287" y="119395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4 800,00 </a:t>
            </a:r>
          </a:p>
        </p:txBody>
      </p:sp>
      <p:sp>
        <p:nvSpPr>
          <p:cNvPr id="378" name="TextBox377"/>
          <p:cNvSpPr>
            <a:spLocks noGrp="1"/>
          </p:cNvSpPr>
          <p:nvPr>
            <p:ph/>
          </p:nvPr>
        </p:nvSpPr>
        <p:spPr>
          <a:xfrm>
            <a:off x="6823469" y="119395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379" name="TextBox378"/>
          <p:cNvSpPr>
            <a:spLocks noGrp="1"/>
          </p:cNvSpPr>
          <p:nvPr>
            <p:ph/>
          </p:nvPr>
        </p:nvSpPr>
        <p:spPr>
          <a:xfrm>
            <a:off x="7946367" y="119395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380" name="TextBox379"/>
          <p:cNvSpPr>
            <a:spLocks noGrp="1"/>
          </p:cNvSpPr>
          <p:nvPr>
            <p:ph/>
          </p:nvPr>
        </p:nvSpPr>
        <p:spPr>
          <a:xfrm>
            <a:off x="476220" y="1214362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1032</a:t>
            </a:r>
          </a:p>
        </p:txBody>
      </p:sp>
      <p:sp>
        <p:nvSpPr>
          <p:cNvPr id="381" name="TextBox380"/>
          <p:cNvSpPr>
            <a:spLocks noGrp="1"/>
          </p:cNvSpPr>
          <p:nvPr>
            <p:ph/>
          </p:nvPr>
        </p:nvSpPr>
        <p:spPr>
          <a:xfrm>
            <a:off x="1111181" y="1214362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382" name="TextBox381"/>
          <p:cNvSpPr>
            <a:spLocks noGrp="1"/>
          </p:cNvSpPr>
          <p:nvPr>
            <p:ph/>
          </p:nvPr>
        </p:nvSpPr>
        <p:spPr>
          <a:xfrm>
            <a:off x="1723465" y="1214362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383" name="TextBox382"/>
          <p:cNvSpPr>
            <a:spLocks noGrp="1"/>
          </p:cNvSpPr>
          <p:nvPr>
            <p:ph/>
          </p:nvPr>
        </p:nvSpPr>
        <p:spPr>
          <a:xfrm>
            <a:off x="4601105" y="121436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30 000,00 </a:t>
            </a:r>
          </a:p>
        </p:txBody>
      </p:sp>
      <p:sp>
        <p:nvSpPr>
          <p:cNvPr id="384" name="TextBox383"/>
          <p:cNvSpPr>
            <a:spLocks noGrp="1"/>
          </p:cNvSpPr>
          <p:nvPr>
            <p:ph/>
          </p:nvPr>
        </p:nvSpPr>
        <p:spPr>
          <a:xfrm>
            <a:off x="5712287" y="121436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52 170,00 </a:t>
            </a:r>
          </a:p>
        </p:txBody>
      </p:sp>
      <p:sp>
        <p:nvSpPr>
          <p:cNvPr id="385" name="TextBox384"/>
          <p:cNvSpPr>
            <a:spLocks noGrp="1"/>
          </p:cNvSpPr>
          <p:nvPr>
            <p:ph/>
          </p:nvPr>
        </p:nvSpPr>
        <p:spPr>
          <a:xfrm>
            <a:off x="6823469" y="121436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53 054,00 </a:t>
            </a:r>
          </a:p>
        </p:txBody>
      </p:sp>
      <p:sp>
        <p:nvSpPr>
          <p:cNvPr id="386" name="TextBox385"/>
          <p:cNvSpPr>
            <a:spLocks noGrp="1"/>
          </p:cNvSpPr>
          <p:nvPr>
            <p:ph/>
          </p:nvPr>
        </p:nvSpPr>
        <p:spPr>
          <a:xfrm>
            <a:off x="7946367" y="121436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52 500,00 </a:t>
            </a:r>
          </a:p>
        </p:txBody>
      </p:sp>
      <p:sp>
        <p:nvSpPr>
          <p:cNvPr id="387" name="TextBox386"/>
          <p:cNvSpPr>
            <a:spLocks noGrp="1"/>
          </p:cNvSpPr>
          <p:nvPr>
            <p:ph/>
          </p:nvPr>
        </p:nvSpPr>
        <p:spPr>
          <a:xfrm>
            <a:off x="476220" y="1234772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1032</a:t>
            </a:r>
          </a:p>
        </p:txBody>
      </p:sp>
      <p:sp>
        <p:nvSpPr>
          <p:cNvPr id="388" name="TextBox387"/>
          <p:cNvSpPr>
            <a:spLocks noGrp="1"/>
          </p:cNvSpPr>
          <p:nvPr>
            <p:ph/>
          </p:nvPr>
        </p:nvSpPr>
        <p:spPr>
          <a:xfrm>
            <a:off x="1111181" y="1234772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389" name="TextBox388"/>
          <p:cNvSpPr>
            <a:spLocks noGrp="1"/>
          </p:cNvSpPr>
          <p:nvPr>
            <p:ph/>
          </p:nvPr>
        </p:nvSpPr>
        <p:spPr>
          <a:xfrm>
            <a:off x="1723465" y="1234772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390" name="TextBox389"/>
          <p:cNvSpPr>
            <a:spLocks noGrp="1"/>
          </p:cNvSpPr>
          <p:nvPr>
            <p:ph/>
          </p:nvPr>
        </p:nvSpPr>
        <p:spPr>
          <a:xfrm>
            <a:off x="4601105" y="1234772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200 000,00 </a:t>
            </a:r>
          </a:p>
        </p:txBody>
      </p:sp>
      <p:sp>
        <p:nvSpPr>
          <p:cNvPr id="391" name="TextBox390"/>
          <p:cNvSpPr>
            <a:spLocks noGrp="1"/>
          </p:cNvSpPr>
          <p:nvPr>
            <p:ph/>
          </p:nvPr>
        </p:nvSpPr>
        <p:spPr>
          <a:xfrm>
            <a:off x="5712287" y="1234772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200 000,00 </a:t>
            </a:r>
          </a:p>
        </p:txBody>
      </p:sp>
      <p:sp>
        <p:nvSpPr>
          <p:cNvPr id="392" name="TextBox391"/>
          <p:cNvSpPr>
            <a:spLocks noGrp="1"/>
          </p:cNvSpPr>
          <p:nvPr>
            <p:ph/>
          </p:nvPr>
        </p:nvSpPr>
        <p:spPr>
          <a:xfrm>
            <a:off x="6823469" y="1234772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182 943,84 </a:t>
            </a:r>
          </a:p>
        </p:txBody>
      </p:sp>
      <p:sp>
        <p:nvSpPr>
          <p:cNvPr id="393" name="TextBox392"/>
          <p:cNvSpPr>
            <a:spLocks noGrp="1"/>
          </p:cNvSpPr>
          <p:nvPr>
            <p:ph/>
          </p:nvPr>
        </p:nvSpPr>
        <p:spPr>
          <a:xfrm>
            <a:off x="7946367" y="1234772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200 000,00 </a:t>
            </a:r>
          </a:p>
        </p:txBody>
      </p:sp>
      <p:pic>
        <p:nvPicPr>
          <p:cNvPr id="2" name="Picture4" descr="Picture39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7253" y="12648554"/>
            <a:ext cx="1089909" cy="341285"/>
          </a:xfrm>
          <a:prstGeom prst="rect">
            <a:avLst/>
          </a:prstGeom>
          <a:noFill/>
        </p:spPr>
      </p:pic>
      <p:sp>
        <p:nvSpPr>
          <p:cNvPr id="395" name="TextBox394"/>
          <p:cNvSpPr>
            <a:spLocks noGrp="1"/>
          </p:cNvSpPr>
          <p:nvPr>
            <p:ph/>
          </p:nvPr>
        </p:nvSpPr>
        <p:spPr>
          <a:xfrm>
            <a:off x="4260189" y="12669582"/>
            <a:ext cx="1004037" cy="291083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700" b="0" i="0">
                <a:solidFill>
                  <a:srgbClr val="010101"/>
                </a:solidFill>
                <a:latin typeface="tahoma"/>
              </a:rPr>
              <a:t>Strana
2 z 8</a:t>
            </a:r>
          </a:p>
        </p:txBody>
      </p:sp>
      <p:sp>
        <p:nvSpPr>
          <p:cNvPr id="396" name="TextBox395"/>
          <p:cNvSpPr>
            <a:spLocks noGrp="1"/>
          </p:cNvSpPr>
          <p:nvPr>
            <p:ph/>
          </p:nvPr>
        </p:nvSpPr>
        <p:spPr>
          <a:xfrm>
            <a:off x="8000780" y="12657582"/>
            <a:ext cx="1070092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700" b="0" i="0">
                <a:solidFill>
                  <a:srgbClr val="010101"/>
                </a:solidFill>
                <a:latin typeface="Tahoma"/>
              </a:rPr>
              <a:t>07.11.2022
8:23:33</a:t>
            </a:r>
          </a:p>
        </p:txBody>
      </p:sp>
      <p:sp>
        <p:nvSpPr>
          <p:cNvPr id="397" name="TextBox396"/>
          <p:cNvSpPr>
            <a:spLocks noGrp="1"/>
          </p:cNvSpPr>
          <p:nvPr>
            <p:ph/>
          </p:nvPr>
        </p:nvSpPr>
        <p:spPr>
          <a:xfrm>
            <a:off x="453543" y="12669585"/>
            <a:ext cx="3657248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Z dat systému GINIS Express vytiskl Dagmar Míková
Finanční okruhy - Účetnictví 7.07.0 (Hřibojedy), verze: 2020.02.D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" name="Picture4" descr="Picture39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43" y="514771"/>
            <a:ext cx="8585297" cy="725670"/>
          </a:xfrm>
          <a:prstGeom prst="rect">
            <a:avLst/>
          </a:prstGeom>
          <a:noFill/>
        </p:spPr>
      </p:pic>
      <p:sp>
        <p:nvSpPr>
          <p:cNvPr id="399" name="TextBox398"/>
          <p:cNvSpPr>
            <a:spLocks noGrp="1"/>
          </p:cNvSpPr>
          <p:nvPr>
            <p:ph/>
          </p:nvPr>
        </p:nvSpPr>
        <p:spPr>
          <a:xfrm>
            <a:off x="510897" y="897448"/>
            <a:ext cx="8458581" cy="31748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endParaRPr lang="en-US" sz="1400" b="1" i="0" dirty="0">
              <a:solidFill>
                <a:srgbClr val="010101"/>
              </a:solidFill>
              <a:latin typeface="tahoma"/>
            </a:endParaRPr>
          </a:p>
        </p:txBody>
      </p:sp>
      <p:sp>
        <p:nvSpPr>
          <p:cNvPr id="400" name="TextBox399"/>
          <p:cNvSpPr>
            <a:spLocks noGrp="1"/>
          </p:cNvSpPr>
          <p:nvPr>
            <p:ph/>
          </p:nvPr>
        </p:nvSpPr>
        <p:spPr>
          <a:xfrm>
            <a:off x="521150" y="554551"/>
            <a:ext cx="29669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IČO:</a:t>
            </a:r>
          </a:p>
        </p:txBody>
      </p:sp>
      <p:sp>
        <p:nvSpPr>
          <p:cNvPr id="401" name="TextBox400"/>
          <p:cNvSpPr>
            <a:spLocks noGrp="1"/>
          </p:cNvSpPr>
          <p:nvPr>
            <p:ph/>
          </p:nvPr>
        </p:nvSpPr>
        <p:spPr>
          <a:xfrm>
            <a:off x="2064519" y="554551"/>
            <a:ext cx="80050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Obch. jméno:</a:t>
            </a:r>
          </a:p>
        </p:txBody>
      </p:sp>
      <p:sp>
        <p:nvSpPr>
          <p:cNvPr id="402" name="TextBox401"/>
          <p:cNvSpPr>
            <a:spLocks noGrp="1"/>
          </p:cNvSpPr>
          <p:nvPr>
            <p:ph/>
          </p:nvPr>
        </p:nvSpPr>
        <p:spPr>
          <a:xfrm>
            <a:off x="900189" y="580157"/>
            <a:ext cx="1052694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>
                <a:solidFill>
                  <a:srgbClr val="010101"/>
                </a:solidFill>
                <a:latin typeface="Tahoma"/>
              </a:rPr>
              <a:t>00581011</a:t>
            </a:r>
          </a:p>
        </p:txBody>
      </p:sp>
      <p:sp>
        <p:nvSpPr>
          <p:cNvPr id="403" name="TextBox402"/>
          <p:cNvSpPr>
            <a:spLocks noGrp="1"/>
          </p:cNvSpPr>
          <p:nvPr>
            <p:ph/>
          </p:nvPr>
        </p:nvSpPr>
        <p:spPr>
          <a:xfrm>
            <a:off x="2979591" y="580157"/>
            <a:ext cx="5776280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>
                <a:solidFill>
                  <a:srgbClr val="010101"/>
                </a:solidFill>
                <a:latin typeface="Tahoma"/>
              </a:rPr>
              <a:t>Obec Hřibojedy</a:t>
            </a:r>
          </a:p>
        </p:txBody>
      </p:sp>
      <p:sp>
        <p:nvSpPr>
          <p:cNvPr id="404" name="TextBox403"/>
          <p:cNvSpPr>
            <a:spLocks noGrp="1"/>
          </p:cNvSpPr>
          <p:nvPr>
            <p:ph/>
          </p:nvPr>
        </p:nvSpPr>
        <p:spPr>
          <a:xfrm>
            <a:off x="477543" y="1610079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405" name="TextBox404"/>
          <p:cNvSpPr>
            <a:spLocks noGrp="1"/>
          </p:cNvSpPr>
          <p:nvPr>
            <p:ph/>
          </p:nvPr>
        </p:nvSpPr>
        <p:spPr>
          <a:xfrm>
            <a:off x="476220" y="1632756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406" name="TextBox405"/>
          <p:cNvSpPr>
            <a:spLocks noGrp="1"/>
          </p:cNvSpPr>
          <p:nvPr>
            <p:ph/>
          </p:nvPr>
        </p:nvSpPr>
        <p:spPr>
          <a:xfrm>
            <a:off x="1088504" y="1632756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407" name="TextBox406"/>
          <p:cNvSpPr>
            <a:spLocks noGrp="1"/>
          </p:cNvSpPr>
          <p:nvPr>
            <p:ph/>
          </p:nvPr>
        </p:nvSpPr>
        <p:spPr>
          <a:xfrm>
            <a:off x="1723465" y="1632756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408" name="TextBox407"/>
          <p:cNvSpPr>
            <a:spLocks noGrp="1"/>
          </p:cNvSpPr>
          <p:nvPr>
            <p:ph/>
          </p:nvPr>
        </p:nvSpPr>
        <p:spPr>
          <a:xfrm>
            <a:off x="4555751" y="1632756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409" name="TextBox408"/>
          <p:cNvSpPr>
            <a:spLocks noGrp="1"/>
          </p:cNvSpPr>
          <p:nvPr>
            <p:ph/>
          </p:nvPr>
        </p:nvSpPr>
        <p:spPr>
          <a:xfrm>
            <a:off x="5689610" y="1632756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410" name="TextBox409"/>
          <p:cNvSpPr>
            <a:spLocks noGrp="1"/>
          </p:cNvSpPr>
          <p:nvPr>
            <p:ph/>
          </p:nvPr>
        </p:nvSpPr>
        <p:spPr>
          <a:xfrm>
            <a:off x="6800792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411" name="TextBox410"/>
          <p:cNvSpPr>
            <a:spLocks noGrp="1"/>
          </p:cNvSpPr>
          <p:nvPr>
            <p:ph/>
          </p:nvPr>
        </p:nvSpPr>
        <p:spPr>
          <a:xfrm>
            <a:off x="476220" y="1315276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II. Rozpočtové výdaje</a:t>
            </a:r>
          </a:p>
        </p:txBody>
      </p:sp>
      <p:sp>
        <p:nvSpPr>
          <p:cNvPr id="412" name="TextBox411"/>
          <p:cNvSpPr>
            <a:spLocks noGrp="1"/>
          </p:cNvSpPr>
          <p:nvPr>
            <p:ph/>
          </p:nvPr>
        </p:nvSpPr>
        <p:spPr>
          <a:xfrm>
            <a:off x="7911974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413" name="TextBox412"/>
          <p:cNvSpPr>
            <a:spLocks noGrp="1"/>
          </p:cNvSpPr>
          <p:nvPr>
            <p:ph/>
          </p:nvPr>
        </p:nvSpPr>
        <p:spPr>
          <a:xfrm>
            <a:off x="476220" y="2450458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1032:</a:t>
            </a:r>
          </a:p>
        </p:txBody>
      </p:sp>
      <p:sp>
        <p:nvSpPr>
          <p:cNvPr id="414" name="TextBox413"/>
          <p:cNvSpPr>
            <a:spLocks noGrp="1"/>
          </p:cNvSpPr>
          <p:nvPr>
            <p:ph/>
          </p:nvPr>
        </p:nvSpPr>
        <p:spPr>
          <a:xfrm>
            <a:off x="4601105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234 800,00 </a:t>
            </a:r>
          </a:p>
        </p:txBody>
      </p:sp>
      <p:sp>
        <p:nvSpPr>
          <p:cNvPr id="415" name="TextBox414"/>
          <p:cNvSpPr>
            <a:spLocks noGrp="1"/>
          </p:cNvSpPr>
          <p:nvPr>
            <p:ph/>
          </p:nvPr>
        </p:nvSpPr>
        <p:spPr>
          <a:xfrm>
            <a:off x="5712287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256 970,00 </a:t>
            </a:r>
          </a:p>
        </p:txBody>
      </p:sp>
      <p:sp>
        <p:nvSpPr>
          <p:cNvPr id="416" name="TextBox415"/>
          <p:cNvSpPr>
            <a:spLocks noGrp="1"/>
          </p:cNvSpPr>
          <p:nvPr>
            <p:ph/>
          </p:nvPr>
        </p:nvSpPr>
        <p:spPr>
          <a:xfrm>
            <a:off x="6823469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235 997,84 </a:t>
            </a:r>
          </a:p>
        </p:txBody>
      </p:sp>
      <p:sp>
        <p:nvSpPr>
          <p:cNvPr id="417" name="TextBox416"/>
          <p:cNvSpPr>
            <a:spLocks noGrp="1"/>
          </p:cNvSpPr>
          <p:nvPr>
            <p:ph/>
          </p:nvPr>
        </p:nvSpPr>
        <p:spPr>
          <a:xfrm>
            <a:off x="7946367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257 500,00 </a:t>
            </a:r>
          </a:p>
        </p:txBody>
      </p:sp>
      <p:sp>
        <p:nvSpPr>
          <p:cNvPr id="418" name="TextBox417"/>
          <p:cNvSpPr>
            <a:spLocks noGrp="1"/>
          </p:cNvSpPr>
          <p:nvPr>
            <p:ph/>
          </p:nvPr>
        </p:nvSpPr>
        <p:spPr>
          <a:xfrm>
            <a:off x="476220" y="2743938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Správa v lesním hospodářství</a:t>
            </a:r>
          </a:p>
        </p:txBody>
      </p:sp>
      <p:sp>
        <p:nvSpPr>
          <p:cNvPr id="419" name="TextBox418"/>
          <p:cNvSpPr>
            <a:spLocks noGrp="1"/>
          </p:cNvSpPr>
          <p:nvPr>
            <p:ph/>
          </p:nvPr>
        </p:nvSpPr>
        <p:spPr>
          <a:xfrm>
            <a:off x="476220" y="297071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1036</a:t>
            </a:r>
          </a:p>
        </p:txBody>
      </p:sp>
      <p:sp>
        <p:nvSpPr>
          <p:cNvPr id="420" name="TextBox419"/>
          <p:cNvSpPr>
            <a:spLocks noGrp="1"/>
          </p:cNvSpPr>
          <p:nvPr>
            <p:ph/>
          </p:nvPr>
        </p:nvSpPr>
        <p:spPr>
          <a:xfrm>
            <a:off x="1111181" y="297071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421" name="TextBox420"/>
          <p:cNvSpPr>
            <a:spLocks noGrp="1"/>
          </p:cNvSpPr>
          <p:nvPr>
            <p:ph/>
          </p:nvPr>
        </p:nvSpPr>
        <p:spPr>
          <a:xfrm>
            <a:off x="1723465" y="297071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422" name="TextBox421"/>
          <p:cNvSpPr>
            <a:spLocks noGrp="1"/>
          </p:cNvSpPr>
          <p:nvPr>
            <p:ph/>
          </p:nvPr>
        </p:nvSpPr>
        <p:spPr>
          <a:xfrm>
            <a:off x="4601105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84 000,00 </a:t>
            </a:r>
          </a:p>
        </p:txBody>
      </p:sp>
      <p:sp>
        <p:nvSpPr>
          <p:cNvPr id="423" name="TextBox422"/>
          <p:cNvSpPr>
            <a:spLocks noGrp="1"/>
          </p:cNvSpPr>
          <p:nvPr>
            <p:ph/>
          </p:nvPr>
        </p:nvSpPr>
        <p:spPr>
          <a:xfrm>
            <a:off x="5712287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84 000,00 </a:t>
            </a:r>
          </a:p>
        </p:txBody>
      </p:sp>
      <p:sp>
        <p:nvSpPr>
          <p:cNvPr id="424" name="TextBox423"/>
          <p:cNvSpPr>
            <a:spLocks noGrp="1"/>
          </p:cNvSpPr>
          <p:nvPr>
            <p:ph/>
          </p:nvPr>
        </p:nvSpPr>
        <p:spPr>
          <a:xfrm>
            <a:off x="6823469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58 800,00 </a:t>
            </a:r>
          </a:p>
        </p:txBody>
      </p:sp>
      <p:sp>
        <p:nvSpPr>
          <p:cNvPr id="425" name="TextBox424"/>
          <p:cNvSpPr>
            <a:spLocks noGrp="1"/>
          </p:cNvSpPr>
          <p:nvPr>
            <p:ph/>
          </p:nvPr>
        </p:nvSpPr>
        <p:spPr>
          <a:xfrm>
            <a:off x="7946367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96 000,00 </a:t>
            </a:r>
          </a:p>
        </p:txBody>
      </p:sp>
      <p:sp>
        <p:nvSpPr>
          <p:cNvPr id="426" name="TextBox425"/>
          <p:cNvSpPr>
            <a:spLocks noGrp="1"/>
          </p:cNvSpPr>
          <p:nvPr>
            <p:ph/>
          </p:nvPr>
        </p:nvSpPr>
        <p:spPr>
          <a:xfrm>
            <a:off x="476220" y="3221482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1036:</a:t>
            </a:r>
          </a:p>
        </p:txBody>
      </p:sp>
      <p:sp>
        <p:nvSpPr>
          <p:cNvPr id="427" name="TextBox426"/>
          <p:cNvSpPr>
            <a:spLocks noGrp="1"/>
          </p:cNvSpPr>
          <p:nvPr>
            <p:ph/>
          </p:nvPr>
        </p:nvSpPr>
        <p:spPr>
          <a:xfrm>
            <a:off x="4601105" y="32214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84 000,00 </a:t>
            </a:r>
          </a:p>
        </p:txBody>
      </p:sp>
      <p:sp>
        <p:nvSpPr>
          <p:cNvPr id="428" name="TextBox427"/>
          <p:cNvSpPr>
            <a:spLocks noGrp="1"/>
          </p:cNvSpPr>
          <p:nvPr>
            <p:ph/>
          </p:nvPr>
        </p:nvSpPr>
        <p:spPr>
          <a:xfrm>
            <a:off x="5712287" y="32214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84 000,00 </a:t>
            </a:r>
          </a:p>
        </p:txBody>
      </p:sp>
      <p:sp>
        <p:nvSpPr>
          <p:cNvPr id="429" name="TextBox428"/>
          <p:cNvSpPr>
            <a:spLocks noGrp="1"/>
          </p:cNvSpPr>
          <p:nvPr>
            <p:ph/>
          </p:nvPr>
        </p:nvSpPr>
        <p:spPr>
          <a:xfrm>
            <a:off x="6823469" y="32214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58 800,00 </a:t>
            </a:r>
          </a:p>
        </p:txBody>
      </p:sp>
      <p:sp>
        <p:nvSpPr>
          <p:cNvPr id="430" name="TextBox429"/>
          <p:cNvSpPr>
            <a:spLocks noGrp="1"/>
          </p:cNvSpPr>
          <p:nvPr>
            <p:ph/>
          </p:nvPr>
        </p:nvSpPr>
        <p:spPr>
          <a:xfrm>
            <a:off x="7946367" y="32214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96 000,00 </a:t>
            </a:r>
          </a:p>
        </p:txBody>
      </p:sp>
      <p:sp>
        <p:nvSpPr>
          <p:cNvPr id="431" name="TextBox430"/>
          <p:cNvSpPr>
            <a:spLocks noGrp="1"/>
          </p:cNvSpPr>
          <p:nvPr>
            <p:ph/>
          </p:nvPr>
        </p:nvSpPr>
        <p:spPr>
          <a:xfrm>
            <a:off x="476220" y="3514962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Silnice</a:t>
            </a:r>
          </a:p>
        </p:txBody>
      </p:sp>
      <p:sp>
        <p:nvSpPr>
          <p:cNvPr id="432" name="TextBox431"/>
          <p:cNvSpPr>
            <a:spLocks noGrp="1"/>
          </p:cNvSpPr>
          <p:nvPr>
            <p:ph/>
          </p:nvPr>
        </p:nvSpPr>
        <p:spPr>
          <a:xfrm>
            <a:off x="476220" y="374173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2212</a:t>
            </a:r>
          </a:p>
        </p:txBody>
      </p:sp>
      <p:sp>
        <p:nvSpPr>
          <p:cNvPr id="433" name="TextBox432"/>
          <p:cNvSpPr>
            <a:spLocks noGrp="1"/>
          </p:cNvSpPr>
          <p:nvPr>
            <p:ph/>
          </p:nvPr>
        </p:nvSpPr>
        <p:spPr>
          <a:xfrm>
            <a:off x="1111181" y="374173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434" name="TextBox433"/>
          <p:cNvSpPr>
            <a:spLocks noGrp="1"/>
          </p:cNvSpPr>
          <p:nvPr>
            <p:ph/>
          </p:nvPr>
        </p:nvSpPr>
        <p:spPr>
          <a:xfrm>
            <a:off x="1723465" y="374173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435" name="TextBox434"/>
          <p:cNvSpPr>
            <a:spLocks noGrp="1"/>
          </p:cNvSpPr>
          <p:nvPr>
            <p:ph/>
          </p:nvPr>
        </p:nvSpPr>
        <p:spPr>
          <a:xfrm>
            <a:off x="4601105" y="374173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436" name="TextBox435"/>
          <p:cNvSpPr>
            <a:spLocks noGrp="1"/>
          </p:cNvSpPr>
          <p:nvPr>
            <p:ph/>
          </p:nvPr>
        </p:nvSpPr>
        <p:spPr>
          <a:xfrm>
            <a:off x="5712287" y="374173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11 310,00 </a:t>
            </a:r>
          </a:p>
        </p:txBody>
      </p:sp>
      <p:sp>
        <p:nvSpPr>
          <p:cNvPr id="437" name="TextBox436"/>
          <p:cNvSpPr>
            <a:spLocks noGrp="1"/>
          </p:cNvSpPr>
          <p:nvPr>
            <p:ph/>
          </p:nvPr>
        </p:nvSpPr>
        <p:spPr>
          <a:xfrm>
            <a:off x="6823469" y="374173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11 303,54 </a:t>
            </a:r>
          </a:p>
        </p:txBody>
      </p:sp>
      <p:sp>
        <p:nvSpPr>
          <p:cNvPr id="438" name="TextBox437"/>
          <p:cNvSpPr>
            <a:spLocks noGrp="1"/>
          </p:cNvSpPr>
          <p:nvPr>
            <p:ph/>
          </p:nvPr>
        </p:nvSpPr>
        <p:spPr>
          <a:xfrm>
            <a:off x="7946367" y="374173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439" name="TextBox438"/>
          <p:cNvSpPr>
            <a:spLocks noGrp="1"/>
          </p:cNvSpPr>
          <p:nvPr>
            <p:ph/>
          </p:nvPr>
        </p:nvSpPr>
        <p:spPr>
          <a:xfrm>
            <a:off x="476220" y="394582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2212</a:t>
            </a:r>
          </a:p>
        </p:txBody>
      </p:sp>
      <p:sp>
        <p:nvSpPr>
          <p:cNvPr id="440" name="TextBox439"/>
          <p:cNvSpPr>
            <a:spLocks noGrp="1"/>
          </p:cNvSpPr>
          <p:nvPr>
            <p:ph/>
          </p:nvPr>
        </p:nvSpPr>
        <p:spPr>
          <a:xfrm>
            <a:off x="1111181" y="394582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441" name="TextBox440"/>
          <p:cNvSpPr>
            <a:spLocks noGrp="1"/>
          </p:cNvSpPr>
          <p:nvPr>
            <p:ph/>
          </p:nvPr>
        </p:nvSpPr>
        <p:spPr>
          <a:xfrm>
            <a:off x="1723465" y="394582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442" name="TextBox441"/>
          <p:cNvSpPr>
            <a:spLocks noGrp="1"/>
          </p:cNvSpPr>
          <p:nvPr>
            <p:ph/>
          </p:nvPr>
        </p:nvSpPr>
        <p:spPr>
          <a:xfrm>
            <a:off x="4601105" y="394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142 230,00 </a:t>
            </a:r>
          </a:p>
        </p:txBody>
      </p:sp>
      <p:sp>
        <p:nvSpPr>
          <p:cNvPr id="443" name="TextBox442"/>
          <p:cNvSpPr>
            <a:spLocks noGrp="1"/>
          </p:cNvSpPr>
          <p:nvPr>
            <p:ph/>
          </p:nvPr>
        </p:nvSpPr>
        <p:spPr>
          <a:xfrm>
            <a:off x="5712287" y="394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142 230,00 </a:t>
            </a:r>
          </a:p>
        </p:txBody>
      </p:sp>
      <p:sp>
        <p:nvSpPr>
          <p:cNvPr id="444" name="TextBox443"/>
          <p:cNvSpPr>
            <a:spLocks noGrp="1"/>
          </p:cNvSpPr>
          <p:nvPr>
            <p:ph/>
          </p:nvPr>
        </p:nvSpPr>
        <p:spPr>
          <a:xfrm>
            <a:off x="6823469" y="394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63 256,04 </a:t>
            </a:r>
          </a:p>
        </p:txBody>
      </p:sp>
      <p:sp>
        <p:nvSpPr>
          <p:cNvPr id="445" name="TextBox444"/>
          <p:cNvSpPr>
            <a:spLocks noGrp="1"/>
          </p:cNvSpPr>
          <p:nvPr>
            <p:ph/>
          </p:nvPr>
        </p:nvSpPr>
        <p:spPr>
          <a:xfrm>
            <a:off x="7946367" y="394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25 000,00 </a:t>
            </a:r>
          </a:p>
        </p:txBody>
      </p:sp>
      <p:sp>
        <p:nvSpPr>
          <p:cNvPr id="446" name="TextBox445"/>
          <p:cNvSpPr>
            <a:spLocks noGrp="1"/>
          </p:cNvSpPr>
          <p:nvPr>
            <p:ph/>
          </p:nvPr>
        </p:nvSpPr>
        <p:spPr>
          <a:xfrm>
            <a:off x="476220" y="414992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2212</a:t>
            </a:r>
          </a:p>
        </p:txBody>
      </p:sp>
      <p:sp>
        <p:nvSpPr>
          <p:cNvPr id="447" name="TextBox446"/>
          <p:cNvSpPr>
            <a:spLocks noGrp="1"/>
          </p:cNvSpPr>
          <p:nvPr>
            <p:ph/>
          </p:nvPr>
        </p:nvSpPr>
        <p:spPr>
          <a:xfrm>
            <a:off x="1111181" y="414992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5171</a:t>
            </a:r>
          </a:p>
        </p:txBody>
      </p:sp>
      <p:sp>
        <p:nvSpPr>
          <p:cNvPr id="448" name="TextBox447"/>
          <p:cNvSpPr>
            <a:spLocks noGrp="1"/>
          </p:cNvSpPr>
          <p:nvPr>
            <p:ph/>
          </p:nvPr>
        </p:nvSpPr>
        <p:spPr>
          <a:xfrm>
            <a:off x="1723465" y="414992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Opravy a udržování</a:t>
            </a:r>
          </a:p>
        </p:txBody>
      </p:sp>
      <p:sp>
        <p:nvSpPr>
          <p:cNvPr id="449" name="TextBox448"/>
          <p:cNvSpPr>
            <a:spLocks noGrp="1"/>
          </p:cNvSpPr>
          <p:nvPr>
            <p:ph/>
          </p:nvPr>
        </p:nvSpPr>
        <p:spPr>
          <a:xfrm>
            <a:off x="4601105" y="414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1 400 000,00 </a:t>
            </a:r>
          </a:p>
        </p:txBody>
      </p:sp>
      <p:sp>
        <p:nvSpPr>
          <p:cNvPr id="450" name="TextBox449"/>
          <p:cNvSpPr>
            <a:spLocks noGrp="1"/>
          </p:cNvSpPr>
          <p:nvPr>
            <p:ph/>
          </p:nvPr>
        </p:nvSpPr>
        <p:spPr>
          <a:xfrm>
            <a:off x="5712287" y="414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2 453 680,00 </a:t>
            </a:r>
          </a:p>
        </p:txBody>
      </p:sp>
      <p:sp>
        <p:nvSpPr>
          <p:cNvPr id="451" name="TextBox450"/>
          <p:cNvSpPr>
            <a:spLocks noGrp="1"/>
          </p:cNvSpPr>
          <p:nvPr>
            <p:ph/>
          </p:nvPr>
        </p:nvSpPr>
        <p:spPr>
          <a:xfrm>
            <a:off x="6823469" y="414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2 453 679,30 </a:t>
            </a:r>
          </a:p>
        </p:txBody>
      </p:sp>
      <p:sp>
        <p:nvSpPr>
          <p:cNvPr id="452" name="TextBox451"/>
          <p:cNvSpPr>
            <a:spLocks noGrp="1"/>
          </p:cNvSpPr>
          <p:nvPr>
            <p:ph/>
          </p:nvPr>
        </p:nvSpPr>
        <p:spPr>
          <a:xfrm>
            <a:off x="7946367" y="414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453" name="TextBox452"/>
          <p:cNvSpPr>
            <a:spLocks noGrp="1"/>
          </p:cNvSpPr>
          <p:nvPr>
            <p:ph/>
          </p:nvPr>
        </p:nvSpPr>
        <p:spPr>
          <a:xfrm>
            <a:off x="476220" y="4400695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2212:</a:t>
            </a:r>
          </a:p>
        </p:txBody>
      </p:sp>
      <p:sp>
        <p:nvSpPr>
          <p:cNvPr id="454" name="TextBox453"/>
          <p:cNvSpPr>
            <a:spLocks noGrp="1"/>
          </p:cNvSpPr>
          <p:nvPr>
            <p:ph/>
          </p:nvPr>
        </p:nvSpPr>
        <p:spPr>
          <a:xfrm>
            <a:off x="4601105" y="440069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1 550 230,00 </a:t>
            </a:r>
          </a:p>
        </p:txBody>
      </p:sp>
      <p:sp>
        <p:nvSpPr>
          <p:cNvPr id="455" name="TextBox454"/>
          <p:cNvSpPr>
            <a:spLocks noGrp="1"/>
          </p:cNvSpPr>
          <p:nvPr>
            <p:ph/>
          </p:nvPr>
        </p:nvSpPr>
        <p:spPr>
          <a:xfrm>
            <a:off x="5712287" y="440069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2 607 220,00 </a:t>
            </a:r>
          </a:p>
        </p:txBody>
      </p:sp>
      <p:sp>
        <p:nvSpPr>
          <p:cNvPr id="456" name="TextBox455"/>
          <p:cNvSpPr>
            <a:spLocks noGrp="1"/>
          </p:cNvSpPr>
          <p:nvPr>
            <p:ph/>
          </p:nvPr>
        </p:nvSpPr>
        <p:spPr>
          <a:xfrm>
            <a:off x="6823469" y="440069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2 528 238,88 </a:t>
            </a:r>
          </a:p>
        </p:txBody>
      </p:sp>
      <p:sp>
        <p:nvSpPr>
          <p:cNvPr id="457" name="TextBox456"/>
          <p:cNvSpPr>
            <a:spLocks noGrp="1"/>
          </p:cNvSpPr>
          <p:nvPr>
            <p:ph/>
          </p:nvPr>
        </p:nvSpPr>
        <p:spPr>
          <a:xfrm>
            <a:off x="7946367" y="440069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25 000,00 </a:t>
            </a:r>
          </a:p>
        </p:txBody>
      </p:sp>
      <p:sp>
        <p:nvSpPr>
          <p:cNvPr id="458" name="TextBox457"/>
          <p:cNvSpPr>
            <a:spLocks noGrp="1"/>
          </p:cNvSpPr>
          <p:nvPr>
            <p:ph/>
          </p:nvPr>
        </p:nvSpPr>
        <p:spPr>
          <a:xfrm>
            <a:off x="476220" y="4694175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Pitná voda</a:t>
            </a:r>
          </a:p>
        </p:txBody>
      </p:sp>
      <p:sp>
        <p:nvSpPr>
          <p:cNvPr id="459" name="TextBox458"/>
          <p:cNvSpPr>
            <a:spLocks noGrp="1"/>
          </p:cNvSpPr>
          <p:nvPr>
            <p:ph/>
          </p:nvPr>
        </p:nvSpPr>
        <p:spPr>
          <a:xfrm>
            <a:off x="476220" y="49209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460" name="TextBox459"/>
          <p:cNvSpPr>
            <a:spLocks noGrp="1"/>
          </p:cNvSpPr>
          <p:nvPr>
            <p:ph/>
          </p:nvPr>
        </p:nvSpPr>
        <p:spPr>
          <a:xfrm>
            <a:off x="1111181" y="49209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461" name="TextBox460"/>
          <p:cNvSpPr>
            <a:spLocks noGrp="1"/>
          </p:cNvSpPr>
          <p:nvPr>
            <p:ph/>
          </p:nvPr>
        </p:nvSpPr>
        <p:spPr>
          <a:xfrm>
            <a:off x="1723465" y="492094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462" name="TextBox461"/>
          <p:cNvSpPr>
            <a:spLocks noGrp="1"/>
          </p:cNvSpPr>
          <p:nvPr>
            <p:ph/>
          </p:nvPr>
        </p:nvSpPr>
        <p:spPr>
          <a:xfrm>
            <a:off x="4601105" y="49209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450,00 </a:t>
            </a:r>
          </a:p>
        </p:txBody>
      </p:sp>
      <p:sp>
        <p:nvSpPr>
          <p:cNvPr id="463" name="TextBox462"/>
          <p:cNvSpPr>
            <a:spLocks noGrp="1"/>
          </p:cNvSpPr>
          <p:nvPr>
            <p:ph/>
          </p:nvPr>
        </p:nvSpPr>
        <p:spPr>
          <a:xfrm>
            <a:off x="5712287" y="49209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450,00 </a:t>
            </a:r>
          </a:p>
        </p:txBody>
      </p:sp>
      <p:sp>
        <p:nvSpPr>
          <p:cNvPr id="464" name="TextBox463"/>
          <p:cNvSpPr>
            <a:spLocks noGrp="1"/>
          </p:cNvSpPr>
          <p:nvPr>
            <p:ph/>
          </p:nvPr>
        </p:nvSpPr>
        <p:spPr>
          <a:xfrm>
            <a:off x="6823469" y="49209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465" name="TextBox464"/>
          <p:cNvSpPr>
            <a:spLocks noGrp="1"/>
          </p:cNvSpPr>
          <p:nvPr>
            <p:ph/>
          </p:nvPr>
        </p:nvSpPr>
        <p:spPr>
          <a:xfrm>
            <a:off x="7946367" y="49209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450,00 </a:t>
            </a:r>
          </a:p>
        </p:txBody>
      </p:sp>
      <p:sp>
        <p:nvSpPr>
          <p:cNvPr id="466" name="TextBox465"/>
          <p:cNvSpPr>
            <a:spLocks noGrp="1"/>
          </p:cNvSpPr>
          <p:nvPr>
            <p:ph/>
          </p:nvPr>
        </p:nvSpPr>
        <p:spPr>
          <a:xfrm>
            <a:off x="476220" y="512504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467" name="TextBox466"/>
          <p:cNvSpPr>
            <a:spLocks noGrp="1"/>
          </p:cNvSpPr>
          <p:nvPr>
            <p:ph/>
          </p:nvPr>
        </p:nvSpPr>
        <p:spPr>
          <a:xfrm>
            <a:off x="1111181" y="512504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5141</a:t>
            </a:r>
          </a:p>
        </p:txBody>
      </p:sp>
      <p:sp>
        <p:nvSpPr>
          <p:cNvPr id="468" name="TextBox467"/>
          <p:cNvSpPr>
            <a:spLocks noGrp="1"/>
          </p:cNvSpPr>
          <p:nvPr>
            <p:ph/>
          </p:nvPr>
        </p:nvSpPr>
        <p:spPr>
          <a:xfrm>
            <a:off x="1723465" y="512504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Úroky vlastní</a:t>
            </a:r>
          </a:p>
        </p:txBody>
      </p:sp>
      <p:sp>
        <p:nvSpPr>
          <p:cNvPr id="469" name="TextBox468"/>
          <p:cNvSpPr>
            <a:spLocks noGrp="1"/>
          </p:cNvSpPr>
          <p:nvPr>
            <p:ph/>
          </p:nvPr>
        </p:nvSpPr>
        <p:spPr>
          <a:xfrm>
            <a:off x="4601105" y="512504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35 000,00 </a:t>
            </a:r>
          </a:p>
        </p:txBody>
      </p:sp>
      <p:sp>
        <p:nvSpPr>
          <p:cNvPr id="470" name="TextBox469"/>
          <p:cNvSpPr>
            <a:spLocks noGrp="1"/>
          </p:cNvSpPr>
          <p:nvPr>
            <p:ph/>
          </p:nvPr>
        </p:nvSpPr>
        <p:spPr>
          <a:xfrm>
            <a:off x="5712287" y="512504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35 000,00 </a:t>
            </a:r>
          </a:p>
        </p:txBody>
      </p:sp>
      <p:sp>
        <p:nvSpPr>
          <p:cNvPr id="471" name="TextBox470"/>
          <p:cNvSpPr>
            <a:spLocks noGrp="1"/>
          </p:cNvSpPr>
          <p:nvPr>
            <p:ph/>
          </p:nvPr>
        </p:nvSpPr>
        <p:spPr>
          <a:xfrm>
            <a:off x="6823469" y="512504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17 056,60 </a:t>
            </a:r>
          </a:p>
        </p:txBody>
      </p:sp>
      <p:sp>
        <p:nvSpPr>
          <p:cNvPr id="472" name="TextBox471"/>
          <p:cNvSpPr>
            <a:spLocks noGrp="1"/>
          </p:cNvSpPr>
          <p:nvPr>
            <p:ph/>
          </p:nvPr>
        </p:nvSpPr>
        <p:spPr>
          <a:xfrm>
            <a:off x="7946367" y="512504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35 000,00 </a:t>
            </a:r>
          </a:p>
        </p:txBody>
      </p:sp>
      <p:sp>
        <p:nvSpPr>
          <p:cNvPr id="473" name="TextBox472"/>
          <p:cNvSpPr>
            <a:spLocks noGrp="1"/>
          </p:cNvSpPr>
          <p:nvPr>
            <p:ph/>
          </p:nvPr>
        </p:nvSpPr>
        <p:spPr>
          <a:xfrm>
            <a:off x="476220" y="53291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474" name="TextBox473"/>
          <p:cNvSpPr>
            <a:spLocks noGrp="1"/>
          </p:cNvSpPr>
          <p:nvPr>
            <p:ph/>
          </p:nvPr>
        </p:nvSpPr>
        <p:spPr>
          <a:xfrm>
            <a:off x="1111181" y="53291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5151</a:t>
            </a:r>
          </a:p>
        </p:txBody>
      </p:sp>
      <p:sp>
        <p:nvSpPr>
          <p:cNvPr id="475" name="TextBox474"/>
          <p:cNvSpPr>
            <a:spLocks noGrp="1"/>
          </p:cNvSpPr>
          <p:nvPr>
            <p:ph/>
          </p:nvPr>
        </p:nvSpPr>
        <p:spPr>
          <a:xfrm>
            <a:off x="1723465" y="5329136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Studená voda včetně stoč. a popl.za odvod dešť.vod</a:t>
            </a:r>
          </a:p>
        </p:txBody>
      </p:sp>
      <p:sp>
        <p:nvSpPr>
          <p:cNvPr id="476" name="TextBox475"/>
          <p:cNvSpPr>
            <a:spLocks noGrp="1"/>
          </p:cNvSpPr>
          <p:nvPr>
            <p:ph/>
          </p:nvPr>
        </p:nvSpPr>
        <p:spPr>
          <a:xfrm>
            <a:off x="4601105" y="532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300 000,00 </a:t>
            </a:r>
          </a:p>
        </p:txBody>
      </p:sp>
      <p:sp>
        <p:nvSpPr>
          <p:cNvPr id="477" name="TextBox476"/>
          <p:cNvSpPr>
            <a:spLocks noGrp="1"/>
          </p:cNvSpPr>
          <p:nvPr>
            <p:ph/>
          </p:nvPr>
        </p:nvSpPr>
        <p:spPr>
          <a:xfrm>
            <a:off x="5712287" y="532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300 000,00 </a:t>
            </a:r>
          </a:p>
        </p:txBody>
      </p:sp>
      <p:sp>
        <p:nvSpPr>
          <p:cNvPr id="478" name="TextBox477"/>
          <p:cNvSpPr>
            <a:spLocks noGrp="1"/>
          </p:cNvSpPr>
          <p:nvPr>
            <p:ph/>
          </p:nvPr>
        </p:nvSpPr>
        <p:spPr>
          <a:xfrm>
            <a:off x="6823469" y="532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273 586,50 </a:t>
            </a:r>
          </a:p>
        </p:txBody>
      </p:sp>
      <p:sp>
        <p:nvSpPr>
          <p:cNvPr id="479" name="TextBox478"/>
          <p:cNvSpPr>
            <a:spLocks noGrp="1"/>
          </p:cNvSpPr>
          <p:nvPr>
            <p:ph/>
          </p:nvPr>
        </p:nvSpPr>
        <p:spPr>
          <a:xfrm>
            <a:off x="7946367" y="532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330 000,00 </a:t>
            </a:r>
          </a:p>
        </p:txBody>
      </p:sp>
      <p:sp>
        <p:nvSpPr>
          <p:cNvPr id="480" name="TextBox479"/>
          <p:cNvSpPr>
            <a:spLocks noGrp="1"/>
          </p:cNvSpPr>
          <p:nvPr>
            <p:ph/>
          </p:nvPr>
        </p:nvSpPr>
        <p:spPr>
          <a:xfrm>
            <a:off x="476220" y="56891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481" name="TextBox480"/>
          <p:cNvSpPr>
            <a:spLocks noGrp="1"/>
          </p:cNvSpPr>
          <p:nvPr>
            <p:ph/>
          </p:nvPr>
        </p:nvSpPr>
        <p:spPr>
          <a:xfrm>
            <a:off x="1111181" y="56891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5154</a:t>
            </a:r>
          </a:p>
        </p:txBody>
      </p:sp>
      <p:sp>
        <p:nvSpPr>
          <p:cNvPr id="482" name="TextBox481"/>
          <p:cNvSpPr>
            <a:spLocks noGrp="1"/>
          </p:cNvSpPr>
          <p:nvPr>
            <p:ph/>
          </p:nvPr>
        </p:nvSpPr>
        <p:spPr>
          <a:xfrm>
            <a:off x="1723465" y="568913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Elektrická energie</a:t>
            </a:r>
          </a:p>
        </p:txBody>
      </p:sp>
      <p:sp>
        <p:nvSpPr>
          <p:cNvPr id="483" name="TextBox482"/>
          <p:cNvSpPr>
            <a:spLocks noGrp="1"/>
          </p:cNvSpPr>
          <p:nvPr>
            <p:ph/>
          </p:nvPr>
        </p:nvSpPr>
        <p:spPr>
          <a:xfrm>
            <a:off x="4601105" y="568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26 000,00 </a:t>
            </a:r>
          </a:p>
        </p:txBody>
      </p:sp>
      <p:sp>
        <p:nvSpPr>
          <p:cNvPr id="484" name="TextBox483"/>
          <p:cNvSpPr>
            <a:spLocks noGrp="1"/>
          </p:cNvSpPr>
          <p:nvPr>
            <p:ph/>
          </p:nvPr>
        </p:nvSpPr>
        <p:spPr>
          <a:xfrm>
            <a:off x="5712287" y="568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26 000,00 </a:t>
            </a:r>
          </a:p>
        </p:txBody>
      </p:sp>
      <p:sp>
        <p:nvSpPr>
          <p:cNvPr id="485" name="TextBox484"/>
          <p:cNvSpPr>
            <a:spLocks noGrp="1"/>
          </p:cNvSpPr>
          <p:nvPr>
            <p:ph/>
          </p:nvPr>
        </p:nvSpPr>
        <p:spPr>
          <a:xfrm>
            <a:off x="6823469" y="568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17 219,39 </a:t>
            </a:r>
          </a:p>
        </p:txBody>
      </p:sp>
      <p:sp>
        <p:nvSpPr>
          <p:cNvPr id="486" name="TextBox485"/>
          <p:cNvSpPr>
            <a:spLocks noGrp="1"/>
          </p:cNvSpPr>
          <p:nvPr>
            <p:ph/>
          </p:nvPr>
        </p:nvSpPr>
        <p:spPr>
          <a:xfrm>
            <a:off x="7946367" y="568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19 000,00 </a:t>
            </a:r>
          </a:p>
        </p:txBody>
      </p:sp>
      <p:sp>
        <p:nvSpPr>
          <p:cNvPr id="487" name="TextBox486"/>
          <p:cNvSpPr>
            <a:spLocks noGrp="1"/>
          </p:cNvSpPr>
          <p:nvPr>
            <p:ph/>
          </p:nvPr>
        </p:nvSpPr>
        <p:spPr>
          <a:xfrm>
            <a:off x="476220" y="58932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488" name="TextBox487"/>
          <p:cNvSpPr>
            <a:spLocks noGrp="1"/>
          </p:cNvSpPr>
          <p:nvPr>
            <p:ph/>
          </p:nvPr>
        </p:nvSpPr>
        <p:spPr>
          <a:xfrm>
            <a:off x="1111181" y="58932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5164</a:t>
            </a:r>
          </a:p>
        </p:txBody>
      </p:sp>
      <p:sp>
        <p:nvSpPr>
          <p:cNvPr id="489" name="TextBox488"/>
          <p:cNvSpPr>
            <a:spLocks noGrp="1"/>
          </p:cNvSpPr>
          <p:nvPr>
            <p:ph/>
          </p:nvPr>
        </p:nvSpPr>
        <p:spPr>
          <a:xfrm>
            <a:off x="1723465" y="589323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Nájemné</a:t>
            </a:r>
          </a:p>
        </p:txBody>
      </p:sp>
      <p:sp>
        <p:nvSpPr>
          <p:cNvPr id="490" name="TextBox489"/>
          <p:cNvSpPr>
            <a:spLocks noGrp="1"/>
          </p:cNvSpPr>
          <p:nvPr>
            <p:ph/>
          </p:nvPr>
        </p:nvSpPr>
        <p:spPr>
          <a:xfrm>
            <a:off x="4601105" y="589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5 150,00 </a:t>
            </a:r>
          </a:p>
        </p:txBody>
      </p:sp>
      <p:sp>
        <p:nvSpPr>
          <p:cNvPr id="491" name="TextBox490"/>
          <p:cNvSpPr>
            <a:spLocks noGrp="1"/>
          </p:cNvSpPr>
          <p:nvPr>
            <p:ph/>
          </p:nvPr>
        </p:nvSpPr>
        <p:spPr>
          <a:xfrm>
            <a:off x="5712287" y="589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5 150,00 </a:t>
            </a:r>
          </a:p>
        </p:txBody>
      </p:sp>
      <p:sp>
        <p:nvSpPr>
          <p:cNvPr id="492" name="TextBox491"/>
          <p:cNvSpPr>
            <a:spLocks noGrp="1"/>
          </p:cNvSpPr>
          <p:nvPr>
            <p:ph/>
          </p:nvPr>
        </p:nvSpPr>
        <p:spPr>
          <a:xfrm>
            <a:off x="6823469" y="589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493" name="TextBox492"/>
          <p:cNvSpPr>
            <a:spLocks noGrp="1"/>
          </p:cNvSpPr>
          <p:nvPr>
            <p:ph/>
          </p:nvPr>
        </p:nvSpPr>
        <p:spPr>
          <a:xfrm>
            <a:off x="7946367" y="589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494" name="TextBox493"/>
          <p:cNvSpPr>
            <a:spLocks noGrp="1"/>
          </p:cNvSpPr>
          <p:nvPr>
            <p:ph/>
          </p:nvPr>
        </p:nvSpPr>
        <p:spPr>
          <a:xfrm>
            <a:off x="476220" y="60973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495" name="TextBox494"/>
          <p:cNvSpPr>
            <a:spLocks noGrp="1"/>
          </p:cNvSpPr>
          <p:nvPr>
            <p:ph/>
          </p:nvPr>
        </p:nvSpPr>
        <p:spPr>
          <a:xfrm>
            <a:off x="1111181" y="60973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496" name="TextBox495"/>
          <p:cNvSpPr>
            <a:spLocks noGrp="1"/>
          </p:cNvSpPr>
          <p:nvPr>
            <p:ph/>
          </p:nvPr>
        </p:nvSpPr>
        <p:spPr>
          <a:xfrm>
            <a:off x="1723465" y="609732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497" name="TextBox496"/>
          <p:cNvSpPr>
            <a:spLocks noGrp="1"/>
          </p:cNvSpPr>
          <p:nvPr>
            <p:ph/>
          </p:nvPr>
        </p:nvSpPr>
        <p:spPr>
          <a:xfrm>
            <a:off x="4601105" y="609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22 000,00 </a:t>
            </a:r>
          </a:p>
        </p:txBody>
      </p:sp>
      <p:sp>
        <p:nvSpPr>
          <p:cNvPr id="498" name="TextBox497"/>
          <p:cNvSpPr>
            <a:spLocks noGrp="1"/>
          </p:cNvSpPr>
          <p:nvPr>
            <p:ph/>
          </p:nvPr>
        </p:nvSpPr>
        <p:spPr>
          <a:xfrm>
            <a:off x="5712287" y="609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22 000,00 </a:t>
            </a:r>
          </a:p>
        </p:txBody>
      </p:sp>
      <p:sp>
        <p:nvSpPr>
          <p:cNvPr id="499" name="TextBox498"/>
          <p:cNvSpPr>
            <a:spLocks noGrp="1"/>
          </p:cNvSpPr>
          <p:nvPr>
            <p:ph/>
          </p:nvPr>
        </p:nvSpPr>
        <p:spPr>
          <a:xfrm>
            <a:off x="6823469" y="609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26 241,71 </a:t>
            </a:r>
          </a:p>
        </p:txBody>
      </p:sp>
      <p:sp>
        <p:nvSpPr>
          <p:cNvPr id="500" name="TextBox499"/>
          <p:cNvSpPr>
            <a:spLocks noGrp="1"/>
          </p:cNvSpPr>
          <p:nvPr>
            <p:ph/>
          </p:nvPr>
        </p:nvSpPr>
        <p:spPr>
          <a:xfrm>
            <a:off x="7946367" y="609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22 000,00 </a:t>
            </a:r>
          </a:p>
        </p:txBody>
      </p:sp>
      <p:sp>
        <p:nvSpPr>
          <p:cNvPr id="501" name="TextBox500"/>
          <p:cNvSpPr>
            <a:spLocks noGrp="1"/>
          </p:cNvSpPr>
          <p:nvPr>
            <p:ph/>
          </p:nvPr>
        </p:nvSpPr>
        <p:spPr>
          <a:xfrm>
            <a:off x="476220" y="630141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502" name="TextBox501"/>
          <p:cNvSpPr>
            <a:spLocks noGrp="1"/>
          </p:cNvSpPr>
          <p:nvPr>
            <p:ph/>
          </p:nvPr>
        </p:nvSpPr>
        <p:spPr>
          <a:xfrm>
            <a:off x="1111181" y="630141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5171</a:t>
            </a:r>
          </a:p>
        </p:txBody>
      </p:sp>
      <p:sp>
        <p:nvSpPr>
          <p:cNvPr id="503" name="TextBox502"/>
          <p:cNvSpPr>
            <a:spLocks noGrp="1"/>
          </p:cNvSpPr>
          <p:nvPr>
            <p:ph/>
          </p:nvPr>
        </p:nvSpPr>
        <p:spPr>
          <a:xfrm>
            <a:off x="1723465" y="630141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Opravy a udržování</a:t>
            </a:r>
          </a:p>
        </p:txBody>
      </p:sp>
      <p:sp>
        <p:nvSpPr>
          <p:cNvPr id="504" name="TextBox503"/>
          <p:cNvSpPr>
            <a:spLocks noGrp="1"/>
          </p:cNvSpPr>
          <p:nvPr>
            <p:ph/>
          </p:nvPr>
        </p:nvSpPr>
        <p:spPr>
          <a:xfrm>
            <a:off x="4601105" y="63014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05" name="TextBox504"/>
          <p:cNvSpPr>
            <a:spLocks noGrp="1"/>
          </p:cNvSpPr>
          <p:nvPr>
            <p:ph/>
          </p:nvPr>
        </p:nvSpPr>
        <p:spPr>
          <a:xfrm>
            <a:off x="5712287" y="63014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06" name="TextBox505"/>
          <p:cNvSpPr>
            <a:spLocks noGrp="1"/>
          </p:cNvSpPr>
          <p:nvPr>
            <p:ph/>
          </p:nvPr>
        </p:nvSpPr>
        <p:spPr>
          <a:xfrm>
            <a:off x="6823469" y="63014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507" name="TextBox506"/>
          <p:cNvSpPr>
            <a:spLocks noGrp="1"/>
          </p:cNvSpPr>
          <p:nvPr>
            <p:ph/>
          </p:nvPr>
        </p:nvSpPr>
        <p:spPr>
          <a:xfrm>
            <a:off x="7946367" y="63014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08" name="TextBox507"/>
          <p:cNvSpPr>
            <a:spLocks noGrp="1"/>
          </p:cNvSpPr>
          <p:nvPr>
            <p:ph/>
          </p:nvPr>
        </p:nvSpPr>
        <p:spPr>
          <a:xfrm>
            <a:off x="476220" y="650551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2310</a:t>
            </a:r>
          </a:p>
        </p:txBody>
      </p:sp>
      <p:sp>
        <p:nvSpPr>
          <p:cNvPr id="509" name="TextBox508"/>
          <p:cNvSpPr>
            <a:spLocks noGrp="1"/>
          </p:cNvSpPr>
          <p:nvPr>
            <p:ph/>
          </p:nvPr>
        </p:nvSpPr>
        <p:spPr>
          <a:xfrm>
            <a:off x="1111181" y="650551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6121</a:t>
            </a:r>
          </a:p>
        </p:txBody>
      </p:sp>
      <p:sp>
        <p:nvSpPr>
          <p:cNvPr id="510" name="TextBox509"/>
          <p:cNvSpPr>
            <a:spLocks noGrp="1"/>
          </p:cNvSpPr>
          <p:nvPr>
            <p:ph/>
          </p:nvPr>
        </p:nvSpPr>
        <p:spPr>
          <a:xfrm>
            <a:off x="1723465" y="650551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Stavby</a:t>
            </a:r>
          </a:p>
        </p:txBody>
      </p:sp>
      <p:sp>
        <p:nvSpPr>
          <p:cNvPr id="511" name="TextBox510"/>
          <p:cNvSpPr>
            <a:spLocks noGrp="1"/>
          </p:cNvSpPr>
          <p:nvPr>
            <p:ph/>
          </p:nvPr>
        </p:nvSpPr>
        <p:spPr>
          <a:xfrm>
            <a:off x="4601105" y="65055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512" name="TextBox511"/>
          <p:cNvSpPr>
            <a:spLocks noGrp="1"/>
          </p:cNvSpPr>
          <p:nvPr>
            <p:ph/>
          </p:nvPr>
        </p:nvSpPr>
        <p:spPr>
          <a:xfrm>
            <a:off x="5712287" y="65055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133 100,00 </a:t>
            </a:r>
          </a:p>
        </p:txBody>
      </p:sp>
      <p:sp>
        <p:nvSpPr>
          <p:cNvPr id="513" name="TextBox512"/>
          <p:cNvSpPr>
            <a:spLocks noGrp="1"/>
          </p:cNvSpPr>
          <p:nvPr>
            <p:ph/>
          </p:nvPr>
        </p:nvSpPr>
        <p:spPr>
          <a:xfrm>
            <a:off x="6823469" y="65055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133 100,00 </a:t>
            </a:r>
          </a:p>
        </p:txBody>
      </p:sp>
      <p:sp>
        <p:nvSpPr>
          <p:cNvPr id="514" name="TextBox513"/>
          <p:cNvSpPr>
            <a:spLocks noGrp="1"/>
          </p:cNvSpPr>
          <p:nvPr>
            <p:ph/>
          </p:nvPr>
        </p:nvSpPr>
        <p:spPr>
          <a:xfrm>
            <a:off x="7946367" y="650551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515" name="TextBox514"/>
          <p:cNvSpPr>
            <a:spLocks noGrp="1"/>
          </p:cNvSpPr>
          <p:nvPr>
            <p:ph/>
          </p:nvPr>
        </p:nvSpPr>
        <p:spPr>
          <a:xfrm>
            <a:off x="476220" y="6756286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2310:</a:t>
            </a:r>
          </a:p>
        </p:txBody>
      </p:sp>
      <p:sp>
        <p:nvSpPr>
          <p:cNvPr id="516" name="TextBox515"/>
          <p:cNvSpPr>
            <a:spLocks noGrp="1"/>
          </p:cNvSpPr>
          <p:nvPr>
            <p:ph/>
          </p:nvPr>
        </p:nvSpPr>
        <p:spPr>
          <a:xfrm>
            <a:off x="4601105" y="675628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393 600,00 </a:t>
            </a:r>
          </a:p>
        </p:txBody>
      </p:sp>
      <p:sp>
        <p:nvSpPr>
          <p:cNvPr id="517" name="TextBox516"/>
          <p:cNvSpPr>
            <a:spLocks noGrp="1"/>
          </p:cNvSpPr>
          <p:nvPr>
            <p:ph/>
          </p:nvPr>
        </p:nvSpPr>
        <p:spPr>
          <a:xfrm>
            <a:off x="5712287" y="675628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526 700,00 </a:t>
            </a:r>
          </a:p>
        </p:txBody>
      </p:sp>
      <p:sp>
        <p:nvSpPr>
          <p:cNvPr id="518" name="TextBox517"/>
          <p:cNvSpPr>
            <a:spLocks noGrp="1"/>
          </p:cNvSpPr>
          <p:nvPr>
            <p:ph/>
          </p:nvPr>
        </p:nvSpPr>
        <p:spPr>
          <a:xfrm>
            <a:off x="6823469" y="675628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467 204,20 </a:t>
            </a:r>
          </a:p>
        </p:txBody>
      </p:sp>
      <p:sp>
        <p:nvSpPr>
          <p:cNvPr id="519" name="TextBox518"/>
          <p:cNvSpPr>
            <a:spLocks noGrp="1"/>
          </p:cNvSpPr>
          <p:nvPr>
            <p:ph/>
          </p:nvPr>
        </p:nvSpPr>
        <p:spPr>
          <a:xfrm>
            <a:off x="7946367" y="675628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411 450,00 </a:t>
            </a:r>
          </a:p>
        </p:txBody>
      </p:sp>
      <p:sp>
        <p:nvSpPr>
          <p:cNvPr id="520" name="TextBox519"/>
          <p:cNvSpPr>
            <a:spLocks noGrp="1"/>
          </p:cNvSpPr>
          <p:nvPr>
            <p:ph/>
          </p:nvPr>
        </p:nvSpPr>
        <p:spPr>
          <a:xfrm>
            <a:off x="476220" y="7049766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Odvádění a čištění odpadn. vod a nakládání s kaly</a:t>
            </a:r>
          </a:p>
        </p:txBody>
      </p:sp>
      <p:sp>
        <p:nvSpPr>
          <p:cNvPr id="521" name="TextBox520"/>
          <p:cNvSpPr>
            <a:spLocks noGrp="1"/>
          </p:cNvSpPr>
          <p:nvPr>
            <p:ph/>
          </p:nvPr>
        </p:nvSpPr>
        <p:spPr>
          <a:xfrm>
            <a:off x="476220" y="727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2321</a:t>
            </a:r>
          </a:p>
        </p:txBody>
      </p:sp>
      <p:sp>
        <p:nvSpPr>
          <p:cNvPr id="522" name="TextBox521"/>
          <p:cNvSpPr>
            <a:spLocks noGrp="1"/>
          </p:cNvSpPr>
          <p:nvPr>
            <p:ph/>
          </p:nvPr>
        </p:nvSpPr>
        <p:spPr>
          <a:xfrm>
            <a:off x="1111181" y="727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523" name="TextBox522"/>
          <p:cNvSpPr>
            <a:spLocks noGrp="1"/>
          </p:cNvSpPr>
          <p:nvPr>
            <p:ph/>
          </p:nvPr>
        </p:nvSpPr>
        <p:spPr>
          <a:xfrm>
            <a:off x="1723465" y="727653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524" name="TextBox523"/>
          <p:cNvSpPr>
            <a:spLocks noGrp="1"/>
          </p:cNvSpPr>
          <p:nvPr>
            <p:ph/>
          </p:nvPr>
        </p:nvSpPr>
        <p:spPr>
          <a:xfrm>
            <a:off x="4601105" y="727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525" name="TextBox524"/>
          <p:cNvSpPr>
            <a:spLocks noGrp="1"/>
          </p:cNvSpPr>
          <p:nvPr>
            <p:ph/>
          </p:nvPr>
        </p:nvSpPr>
        <p:spPr>
          <a:xfrm>
            <a:off x="5712287" y="727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2 890,00 </a:t>
            </a:r>
          </a:p>
        </p:txBody>
      </p:sp>
      <p:sp>
        <p:nvSpPr>
          <p:cNvPr id="526" name="TextBox525"/>
          <p:cNvSpPr>
            <a:spLocks noGrp="1"/>
          </p:cNvSpPr>
          <p:nvPr>
            <p:ph/>
          </p:nvPr>
        </p:nvSpPr>
        <p:spPr>
          <a:xfrm>
            <a:off x="6823469" y="727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2 887,50 </a:t>
            </a:r>
          </a:p>
        </p:txBody>
      </p:sp>
      <p:sp>
        <p:nvSpPr>
          <p:cNvPr id="527" name="TextBox526"/>
          <p:cNvSpPr>
            <a:spLocks noGrp="1"/>
          </p:cNvSpPr>
          <p:nvPr>
            <p:ph/>
          </p:nvPr>
        </p:nvSpPr>
        <p:spPr>
          <a:xfrm>
            <a:off x="7946367" y="727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2 890,00 </a:t>
            </a:r>
          </a:p>
        </p:txBody>
      </p:sp>
      <p:sp>
        <p:nvSpPr>
          <p:cNvPr id="528" name="TextBox527"/>
          <p:cNvSpPr>
            <a:spLocks noGrp="1"/>
          </p:cNvSpPr>
          <p:nvPr>
            <p:ph/>
          </p:nvPr>
        </p:nvSpPr>
        <p:spPr>
          <a:xfrm>
            <a:off x="476220" y="748063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2321</a:t>
            </a:r>
          </a:p>
        </p:txBody>
      </p:sp>
      <p:sp>
        <p:nvSpPr>
          <p:cNvPr id="529" name="TextBox528"/>
          <p:cNvSpPr>
            <a:spLocks noGrp="1"/>
          </p:cNvSpPr>
          <p:nvPr>
            <p:ph/>
          </p:nvPr>
        </p:nvSpPr>
        <p:spPr>
          <a:xfrm>
            <a:off x="1111181" y="748063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5171</a:t>
            </a:r>
          </a:p>
        </p:txBody>
      </p:sp>
      <p:sp>
        <p:nvSpPr>
          <p:cNvPr id="530" name="TextBox529"/>
          <p:cNvSpPr>
            <a:spLocks noGrp="1"/>
          </p:cNvSpPr>
          <p:nvPr>
            <p:ph/>
          </p:nvPr>
        </p:nvSpPr>
        <p:spPr>
          <a:xfrm>
            <a:off x="1723465" y="748063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Opravy a udržování</a:t>
            </a:r>
          </a:p>
        </p:txBody>
      </p:sp>
      <p:sp>
        <p:nvSpPr>
          <p:cNvPr id="531" name="TextBox530"/>
          <p:cNvSpPr>
            <a:spLocks noGrp="1"/>
          </p:cNvSpPr>
          <p:nvPr>
            <p:ph/>
          </p:nvPr>
        </p:nvSpPr>
        <p:spPr>
          <a:xfrm>
            <a:off x="4601105" y="748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32" name="TextBox531"/>
          <p:cNvSpPr>
            <a:spLocks noGrp="1"/>
          </p:cNvSpPr>
          <p:nvPr>
            <p:ph/>
          </p:nvPr>
        </p:nvSpPr>
        <p:spPr>
          <a:xfrm>
            <a:off x="5712287" y="748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33" name="TextBox532"/>
          <p:cNvSpPr>
            <a:spLocks noGrp="1"/>
          </p:cNvSpPr>
          <p:nvPr>
            <p:ph/>
          </p:nvPr>
        </p:nvSpPr>
        <p:spPr>
          <a:xfrm>
            <a:off x="6823469" y="748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534" name="TextBox533"/>
          <p:cNvSpPr>
            <a:spLocks noGrp="1"/>
          </p:cNvSpPr>
          <p:nvPr>
            <p:ph/>
          </p:nvPr>
        </p:nvSpPr>
        <p:spPr>
          <a:xfrm>
            <a:off x="7946367" y="748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35" name="TextBox534"/>
          <p:cNvSpPr>
            <a:spLocks noGrp="1"/>
          </p:cNvSpPr>
          <p:nvPr>
            <p:ph/>
          </p:nvPr>
        </p:nvSpPr>
        <p:spPr>
          <a:xfrm>
            <a:off x="476220" y="768472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2321</a:t>
            </a:r>
          </a:p>
        </p:txBody>
      </p:sp>
      <p:sp>
        <p:nvSpPr>
          <p:cNvPr id="536" name="TextBox535"/>
          <p:cNvSpPr>
            <a:spLocks noGrp="1"/>
          </p:cNvSpPr>
          <p:nvPr>
            <p:ph/>
          </p:nvPr>
        </p:nvSpPr>
        <p:spPr>
          <a:xfrm>
            <a:off x="1111181" y="768472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6121</a:t>
            </a:r>
          </a:p>
        </p:txBody>
      </p:sp>
      <p:sp>
        <p:nvSpPr>
          <p:cNvPr id="537" name="TextBox536"/>
          <p:cNvSpPr>
            <a:spLocks noGrp="1"/>
          </p:cNvSpPr>
          <p:nvPr>
            <p:ph/>
          </p:nvPr>
        </p:nvSpPr>
        <p:spPr>
          <a:xfrm>
            <a:off x="1723465" y="768472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Stavby</a:t>
            </a:r>
          </a:p>
        </p:txBody>
      </p:sp>
      <p:sp>
        <p:nvSpPr>
          <p:cNvPr id="538" name="TextBox537"/>
          <p:cNvSpPr>
            <a:spLocks noGrp="1"/>
          </p:cNvSpPr>
          <p:nvPr>
            <p:ph/>
          </p:nvPr>
        </p:nvSpPr>
        <p:spPr>
          <a:xfrm>
            <a:off x="4601105" y="76847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539" name="TextBox538"/>
          <p:cNvSpPr>
            <a:spLocks noGrp="1"/>
          </p:cNvSpPr>
          <p:nvPr>
            <p:ph/>
          </p:nvPr>
        </p:nvSpPr>
        <p:spPr>
          <a:xfrm>
            <a:off x="5712287" y="76847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540" name="TextBox539"/>
          <p:cNvSpPr>
            <a:spLocks noGrp="1"/>
          </p:cNvSpPr>
          <p:nvPr>
            <p:ph/>
          </p:nvPr>
        </p:nvSpPr>
        <p:spPr>
          <a:xfrm>
            <a:off x="6823469" y="76847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541" name="TextBox540"/>
          <p:cNvSpPr>
            <a:spLocks noGrp="1"/>
          </p:cNvSpPr>
          <p:nvPr>
            <p:ph/>
          </p:nvPr>
        </p:nvSpPr>
        <p:spPr>
          <a:xfrm>
            <a:off x="7946367" y="76847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542" name="TextBox541"/>
          <p:cNvSpPr>
            <a:spLocks noGrp="1"/>
          </p:cNvSpPr>
          <p:nvPr>
            <p:ph/>
          </p:nvPr>
        </p:nvSpPr>
        <p:spPr>
          <a:xfrm>
            <a:off x="476220" y="788882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2321</a:t>
            </a:r>
          </a:p>
        </p:txBody>
      </p:sp>
      <p:sp>
        <p:nvSpPr>
          <p:cNvPr id="543" name="TextBox542"/>
          <p:cNvSpPr>
            <a:spLocks noGrp="1"/>
          </p:cNvSpPr>
          <p:nvPr>
            <p:ph/>
          </p:nvPr>
        </p:nvSpPr>
        <p:spPr>
          <a:xfrm>
            <a:off x="1111181" y="788882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6371</a:t>
            </a:r>
          </a:p>
        </p:txBody>
      </p:sp>
      <p:sp>
        <p:nvSpPr>
          <p:cNvPr id="544" name="TextBox543"/>
          <p:cNvSpPr>
            <a:spLocks noGrp="1"/>
          </p:cNvSpPr>
          <p:nvPr>
            <p:ph/>
          </p:nvPr>
        </p:nvSpPr>
        <p:spPr>
          <a:xfrm>
            <a:off x="1723465" y="7888821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Účelové invest. transfery nepodnikajícím fyz. osob</a:t>
            </a:r>
          </a:p>
        </p:txBody>
      </p:sp>
      <p:sp>
        <p:nvSpPr>
          <p:cNvPr id="545" name="TextBox544"/>
          <p:cNvSpPr>
            <a:spLocks noGrp="1"/>
          </p:cNvSpPr>
          <p:nvPr>
            <p:ph/>
          </p:nvPr>
        </p:nvSpPr>
        <p:spPr>
          <a:xfrm>
            <a:off x="4601105" y="78888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495 000,00 </a:t>
            </a:r>
          </a:p>
        </p:txBody>
      </p:sp>
      <p:sp>
        <p:nvSpPr>
          <p:cNvPr id="546" name="TextBox545"/>
          <p:cNvSpPr>
            <a:spLocks noGrp="1"/>
          </p:cNvSpPr>
          <p:nvPr>
            <p:ph/>
          </p:nvPr>
        </p:nvSpPr>
        <p:spPr>
          <a:xfrm>
            <a:off x="5712287" y="78888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630 000,00 </a:t>
            </a:r>
          </a:p>
        </p:txBody>
      </p:sp>
      <p:sp>
        <p:nvSpPr>
          <p:cNvPr id="547" name="TextBox546"/>
          <p:cNvSpPr>
            <a:spLocks noGrp="1"/>
          </p:cNvSpPr>
          <p:nvPr>
            <p:ph/>
          </p:nvPr>
        </p:nvSpPr>
        <p:spPr>
          <a:xfrm>
            <a:off x="6823469" y="78888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630 000,00 </a:t>
            </a:r>
          </a:p>
        </p:txBody>
      </p:sp>
      <p:sp>
        <p:nvSpPr>
          <p:cNvPr id="548" name="TextBox547"/>
          <p:cNvSpPr>
            <a:spLocks noGrp="1"/>
          </p:cNvSpPr>
          <p:nvPr>
            <p:ph/>
          </p:nvPr>
        </p:nvSpPr>
        <p:spPr>
          <a:xfrm>
            <a:off x="7946367" y="78888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450 000,00 </a:t>
            </a:r>
          </a:p>
        </p:txBody>
      </p:sp>
      <p:sp>
        <p:nvSpPr>
          <p:cNvPr id="549" name="TextBox548"/>
          <p:cNvSpPr>
            <a:spLocks noGrp="1"/>
          </p:cNvSpPr>
          <p:nvPr>
            <p:ph/>
          </p:nvPr>
        </p:nvSpPr>
        <p:spPr>
          <a:xfrm>
            <a:off x="476220" y="8295499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2321:</a:t>
            </a:r>
          </a:p>
        </p:txBody>
      </p:sp>
      <p:sp>
        <p:nvSpPr>
          <p:cNvPr id="550" name="TextBox549"/>
          <p:cNvSpPr>
            <a:spLocks noGrp="1"/>
          </p:cNvSpPr>
          <p:nvPr>
            <p:ph/>
          </p:nvPr>
        </p:nvSpPr>
        <p:spPr>
          <a:xfrm>
            <a:off x="4601105" y="82954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510 000,00 </a:t>
            </a:r>
          </a:p>
        </p:txBody>
      </p:sp>
      <p:sp>
        <p:nvSpPr>
          <p:cNvPr id="551" name="TextBox550"/>
          <p:cNvSpPr>
            <a:spLocks noGrp="1"/>
          </p:cNvSpPr>
          <p:nvPr>
            <p:ph/>
          </p:nvPr>
        </p:nvSpPr>
        <p:spPr>
          <a:xfrm>
            <a:off x="5712287" y="82954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647 890,00 </a:t>
            </a:r>
          </a:p>
        </p:txBody>
      </p:sp>
      <p:sp>
        <p:nvSpPr>
          <p:cNvPr id="552" name="TextBox551"/>
          <p:cNvSpPr>
            <a:spLocks noGrp="1"/>
          </p:cNvSpPr>
          <p:nvPr>
            <p:ph/>
          </p:nvPr>
        </p:nvSpPr>
        <p:spPr>
          <a:xfrm>
            <a:off x="6823469" y="82954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632 887,50 </a:t>
            </a:r>
          </a:p>
        </p:txBody>
      </p:sp>
      <p:sp>
        <p:nvSpPr>
          <p:cNvPr id="553" name="TextBox552"/>
          <p:cNvSpPr>
            <a:spLocks noGrp="1"/>
          </p:cNvSpPr>
          <p:nvPr>
            <p:ph/>
          </p:nvPr>
        </p:nvSpPr>
        <p:spPr>
          <a:xfrm>
            <a:off x="7946367" y="82954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467 890,00 </a:t>
            </a:r>
          </a:p>
        </p:txBody>
      </p:sp>
      <p:sp>
        <p:nvSpPr>
          <p:cNvPr id="554" name="TextBox553"/>
          <p:cNvSpPr>
            <a:spLocks noGrp="1"/>
          </p:cNvSpPr>
          <p:nvPr>
            <p:ph/>
          </p:nvPr>
        </p:nvSpPr>
        <p:spPr>
          <a:xfrm>
            <a:off x="476220" y="8588979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Základní školy</a:t>
            </a:r>
          </a:p>
        </p:txBody>
      </p:sp>
      <p:sp>
        <p:nvSpPr>
          <p:cNvPr id="555" name="TextBox554"/>
          <p:cNvSpPr>
            <a:spLocks noGrp="1"/>
          </p:cNvSpPr>
          <p:nvPr>
            <p:ph/>
          </p:nvPr>
        </p:nvSpPr>
        <p:spPr>
          <a:xfrm>
            <a:off x="476220" y="881575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3113</a:t>
            </a:r>
          </a:p>
        </p:txBody>
      </p:sp>
      <p:sp>
        <p:nvSpPr>
          <p:cNvPr id="556" name="TextBox555"/>
          <p:cNvSpPr>
            <a:spLocks noGrp="1"/>
          </p:cNvSpPr>
          <p:nvPr>
            <p:ph/>
          </p:nvPr>
        </p:nvSpPr>
        <p:spPr>
          <a:xfrm>
            <a:off x="1111181" y="881575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5339</a:t>
            </a:r>
          </a:p>
        </p:txBody>
      </p:sp>
      <p:sp>
        <p:nvSpPr>
          <p:cNvPr id="557" name="TextBox556"/>
          <p:cNvSpPr>
            <a:spLocks noGrp="1"/>
          </p:cNvSpPr>
          <p:nvPr>
            <p:ph/>
          </p:nvPr>
        </p:nvSpPr>
        <p:spPr>
          <a:xfrm>
            <a:off x="1723465" y="8815751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Neinvest. transfery cizím příspěvkovým organizacím</a:t>
            </a:r>
          </a:p>
        </p:txBody>
      </p:sp>
      <p:sp>
        <p:nvSpPr>
          <p:cNvPr id="558" name="TextBox557"/>
          <p:cNvSpPr>
            <a:spLocks noGrp="1"/>
          </p:cNvSpPr>
          <p:nvPr>
            <p:ph/>
          </p:nvPr>
        </p:nvSpPr>
        <p:spPr>
          <a:xfrm>
            <a:off x="4601105" y="881575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59" name="TextBox558"/>
          <p:cNvSpPr>
            <a:spLocks noGrp="1"/>
          </p:cNvSpPr>
          <p:nvPr>
            <p:ph/>
          </p:nvPr>
        </p:nvSpPr>
        <p:spPr>
          <a:xfrm>
            <a:off x="5712287" y="881575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60" name="TextBox559"/>
          <p:cNvSpPr>
            <a:spLocks noGrp="1"/>
          </p:cNvSpPr>
          <p:nvPr>
            <p:ph/>
          </p:nvPr>
        </p:nvSpPr>
        <p:spPr>
          <a:xfrm>
            <a:off x="6823469" y="881575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61" name="TextBox560"/>
          <p:cNvSpPr>
            <a:spLocks noGrp="1"/>
          </p:cNvSpPr>
          <p:nvPr>
            <p:ph/>
          </p:nvPr>
        </p:nvSpPr>
        <p:spPr>
          <a:xfrm>
            <a:off x="7946367" y="881575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62" name="TextBox561"/>
          <p:cNvSpPr>
            <a:spLocks noGrp="1"/>
          </p:cNvSpPr>
          <p:nvPr>
            <p:ph/>
          </p:nvPr>
        </p:nvSpPr>
        <p:spPr>
          <a:xfrm>
            <a:off x="476220" y="9222428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3113:</a:t>
            </a:r>
          </a:p>
        </p:txBody>
      </p:sp>
      <p:sp>
        <p:nvSpPr>
          <p:cNvPr id="563" name="TextBox562"/>
          <p:cNvSpPr>
            <a:spLocks noGrp="1"/>
          </p:cNvSpPr>
          <p:nvPr>
            <p:ph/>
          </p:nvPr>
        </p:nvSpPr>
        <p:spPr>
          <a:xfrm>
            <a:off x="4601105" y="922242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64" name="TextBox563"/>
          <p:cNvSpPr>
            <a:spLocks noGrp="1"/>
          </p:cNvSpPr>
          <p:nvPr>
            <p:ph/>
          </p:nvPr>
        </p:nvSpPr>
        <p:spPr>
          <a:xfrm>
            <a:off x="5712287" y="922242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65" name="TextBox564"/>
          <p:cNvSpPr>
            <a:spLocks noGrp="1"/>
          </p:cNvSpPr>
          <p:nvPr>
            <p:ph/>
          </p:nvPr>
        </p:nvSpPr>
        <p:spPr>
          <a:xfrm>
            <a:off x="6823469" y="922242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66" name="TextBox565"/>
          <p:cNvSpPr>
            <a:spLocks noGrp="1"/>
          </p:cNvSpPr>
          <p:nvPr>
            <p:ph/>
          </p:nvPr>
        </p:nvSpPr>
        <p:spPr>
          <a:xfrm>
            <a:off x="7946367" y="922242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567" name="TextBox566"/>
          <p:cNvSpPr>
            <a:spLocks noGrp="1"/>
          </p:cNvSpPr>
          <p:nvPr>
            <p:ph/>
          </p:nvPr>
        </p:nvSpPr>
        <p:spPr>
          <a:xfrm>
            <a:off x="476220" y="9515909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Činnosti knihovnické</a:t>
            </a:r>
          </a:p>
        </p:txBody>
      </p:sp>
      <p:sp>
        <p:nvSpPr>
          <p:cNvPr id="568" name="TextBox567"/>
          <p:cNvSpPr>
            <a:spLocks noGrp="1"/>
          </p:cNvSpPr>
          <p:nvPr>
            <p:ph/>
          </p:nvPr>
        </p:nvSpPr>
        <p:spPr>
          <a:xfrm>
            <a:off x="476220" y="974268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3314</a:t>
            </a:r>
          </a:p>
        </p:txBody>
      </p:sp>
      <p:sp>
        <p:nvSpPr>
          <p:cNvPr id="569" name="TextBox568"/>
          <p:cNvSpPr>
            <a:spLocks noGrp="1"/>
          </p:cNvSpPr>
          <p:nvPr>
            <p:ph/>
          </p:nvPr>
        </p:nvSpPr>
        <p:spPr>
          <a:xfrm>
            <a:off x="1111181" y="974268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5021</a:t>
            </a:r>
          </a:p>
        </p:txBody>
      </p:sp>
      <p:sp>
        <p:nvSpPr>
          <p:cNvPr id="570" name="TextBox569"/>
          <p:cNvSpPr>
            <a:spLocks noGrp="1"/>
          </p:cNvSpPr>
          <p:nvPr>
            <p:ph/>
          </p:nvPr>
        </p:nvSpPr>
        <p:spPr>
          <a:xfrm>
            <a:off x="1723465" y="974268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osobní výdaje</a:t>
            </a:r>
          </a:p>
        </p:txBody>
      </p:sp>
      <p:sp>
        <p:nvSpPr>
          <p:cNvPr id="571" name="TextBox570"/>
          <p:cNvSpPr>
            <a:spLocks noGrp="1"/>
          </p:cNvSpPr>
          <p:nvPr>
            <p:ph/>
          </p:nvPr>
        </p:nvSpPr>
        <p:spPr>
          <a:xfrm>
            <a:off x="4601105" y="974268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14 400,00 </a:t>
            </a:r>
          </a:p>
        </p:txBody>
      </p:sp>
      <p:sp>
        <p:nvSpPr>
          <p:cNvPr id="572" name="TextBox571"/>
          <p:cNvSpPr>
            <a:spLocks noGrp="1"/>
          </p:cNvSpPr>
          <p:nvPr>
            <p:ph/>
          </p:nvPr>
        </p:nvSpPr>
        <p:spPr>
          <a:xfrm>
            <a:off x="5712287" y="974268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14 400,00 </a:t>
            </a:r>
          </a:p>
        </p:txBody>
      </p:sp>
      <p:sp>
        <p:nvSpPr>
          <p:cNvPr id="573" name="TextBox572"/>
          <p:cNvSpPr>
            <a:spLocks noGrp="1"/>
          </p:cNvSpPr>
          <p:nvPr>
            <p:ph/>
          </p:nvPr>
        </p:nvSpPr>
        <p:spPr>
          <a:xfrm>
            <a:off x="6823469" y="974268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12 000,00 </a:t>
            </a:r>
          </a:p>
        </p:txBody>
      </p:sp>
      <p:sp>
        <p:nvSpPr>
          <p:cNvPr id="574" name="TextBox573"/>
          <p:cNvSpPr>
            <a:spLocks noGrp="1"/>
          </p:cNvSpPr>
          <p:nvPr>
            <p:ph/>
          </p:nvPr>
        </p:nvSpPr>
        <p:spPr>
          <a:xfrm>
            <a:off x="7946367" y="974268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14 400,00 </a:t>
            </a:r>
          </a:p>
        </p:txBody>
      </p:sp>
      <p:sp>
        <p:nvSpPr>
          <p:cNvPr id="575" name="TextBox574"/>
          <p:cNvSpPr>
            <a:spLocks noGrp="1"/>
          </p:cNvSpPr>
          <p:nvPr>
            <p:ph/>
          </p:nvPr>
        </p:nvSpPr>
        <p:spPr>
          <a:xfrm>
            <a:off x="476220" y="99467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3314</a:t>
            </a:r>
          </a:p>
        </p:txBody>
      </p:sp>
      <p:sp>
        <p:nvSpPr>
          <p:cNvPr id="576" name="TextBox575"/>
          <p:cNvSpPr>
            <a:spLocks noGrp="1"/>
          </p:cNvSpPr>
          <p:nvPr>
            <p:ph/>
          </p:nvPr>
        </p:nvSpPr>
        <p:spPr>
          <a:xfrm>
            <a:off x="1111181" y="99467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5136</a:t>
            </a:r>
          </a:p>
        </p:txBody>
      </p:sp>
      <p:sp>
        <p:nvSpPr>
          <p:cNvPr id="577" name="TextBox576"/>
          <p:cNvSpPr>
            <a:spLocks noGrp="1"/>
          </p:cNvSpPr>
          <p:nvPr>
            <p:ph/>
          </p:nvPr>
        </p:nvSpPr>
        <p:spPr>
          <a:xfrm>
            <a:off x="1723465" y="9946775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Knihy a obdobné listinné informační prostředky</a:t>
            </a:r>
          </a:p>
        </p:txBody>
      </p:sp>
      <p:sp>
        <p:nvSpPr>
          <p:cNvPr id="578" name="TextBox577"/>
          <p:cNvSpPr>
            <a:spLocks noGrp="1"/>
          </p:cNvSpPr>
          <p:nvPr>
            <p:ph/>
          </p:nvPr>
        </p:nvSpPr>
        <p:spPr>
          <a:xfrm>
            <a:off x="4601105" y="994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5 940,00 </a:t>
            </a:r>
          </a:p>
        </p:txBody>
      </p:sp>
      <p:sp>
        <p:nvSpPr>
          <p:cNvPr id="579" name="TextBox578"/>
          <p:cNvSpPr>
            <a:spLocks noGrp="1"/>
          </p:cNvSpPr>
          <p:nvPr>
            <p:ph/>
          </p:nvPr>
        </p:nvSpPr>
        <p:spPr>
          <a:xfrm>
            <a:off x="5712287" y="994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5 940,00 </a:t>
            </a:r>
          </a:p>
        </p:txBody>
      </p:sp>
      <p:sp>
        <p:nvSpPr>
          <p:cNvPr id="580" name="TextBox579"/>
          <p:cNvSpPr>
            <a:spLocks noGrp="1"/>
          </p:cNvSpPr>
          <p:nvPr>
            <p:ph/>
          </p:nvPr>
        </p:nvSpPr>
        <p:spPr>
          <a:xfrm>
            <a:off x="6823469" y="994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2 506,00 </a:t>
            </a:r>
          </a:p>
        </p:txBody>
      </p:sp>
      <p:sp>
        <p:nvSpPr>
          <p:cNvPr id="581" name="TextBox580"/>
          <p:cNvSpPr>
            <a:spLocks noGrp="1"/>
          </p:cNvSpPr>
          <p:nvPr>
            <p:ph/>
          </p:nvPr>
        </p:nvSpPr>
        <p:spPr>
          <a:xfrm>
            <a:off x="7946367" y="994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5 940,00 </a:t>
            </a:r>
          </a:p>
        </p:txBody>
      </p:sp>
      <p:sp>
        <p:nvSpPr>
          <p:cNvPr id="582" name="TextBox581"/>
          <p:cNvSpPr>
            <a:spLocks noGrp="1"/>
          </p:cNvSpPr>
          <p:nvPr>
            <p:ph/>
          </p:nvPr>
        </p:nvSpPr>
        <p:spPr>
          <a:xfrm>
            <a:off x="476220" y="103067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3314</a:t>
            </a:r>
          </a:p>
        </p:txBody>
      </p:sp>
      <p:sp>
        <p:nvSpPr>
          <p:cNvPr id="583" name="TextBox582"/>
          <p:cNvSpPr>
            <a:spLocks noGrp="1"/>
          </p:cNvSpPr>
          <p:nvPr>
            <p:ph/>
          </p:nvPr>
        </p:nvSpPr>
        <p:spPr>
          <a:xfrm>
            <a:off x="1111181" y="103067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584" name="TextBox583"/>
          <p:cNvSpPr>
            <a:spLocks noGrp="1"/>
          </p:cNvSpPr>
          <p:nvPr>
            <p:ph/>
          </p:nvPr>
        </p:nvSpPr>
        <p:spPr>
          <a:xfrm>
            <a:off x="1723465" y="1030677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585" name="TextBox584"/>
          <p:cNvSpPr>
            <a:spLocks noGrp="1"/>
          </p:cNvSpPr>
          <p:nvPr>
            <p:ph/>
          </p:nvPr>
        </p:nvSpPr>
        <p:spPr>
          <a:xfrm>
            <a:off x="4601105" y="1030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500,00 </a:t>
            </a:r>
          </a:p>
        </p:txBody>
      </p:sp>
      <p:sp>
        <p:nvSpPr>
          <p:cNvPr id="586" name="TextBox585"/>
          <p:cNvSpPr>
            <a:spLocks noGrp="1"/>
          </p:cNvSpPr>
          <p:nvPr>
            <p:ph/>
          </p:nvPr>
        </p:nvSpPr>
        <p:spPr>
          <a:xfrm>
            <a:off x="5712287" y="1030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500,00 </a:t>
            </a:r>
          </a:p>
        </p:txBody>
      </p:sp>
      <p:sp>
        <p:nvSpPr>
          <p:cNvPr id="587" name="TextBox586"/>
          <p:cNvSpPr>
            <a:spLocks noGrp="1"/>
          </p:cNvSpPr>
          <p:nvPr>
            <p:ph/>
          </p:nvPr>
        </p:nvSpPr>
        <p:spPr>
          <a:xfrm>
            <a:off x="6823469" y="1030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429,00 </a:t>
            </a:r>
          </a:p>
        </p:txBody>
      </p:sp>
      <p:sp>
        <p:nvSpPr>
          <p:cNvPr id="588" name="TextBox587"/>
          <p:cNvSpPr>
            <a:spLocks noGrp="1"/>
          </p:cNvSpPr>
          <p:nvPr>
            <p:ph/>
          </p:nvPr>
        </p:nvSpPr>
        <p:spPr>
          <a:xfrm>
            <a:off x="7946367" y="1030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500,00 </a:t>
            </a:r>
          </a:p>
        </p:txBody>
      </p:sp>
      <p:sp>
        <p:nvSpPr>
          <p:cNvPr id="589" name="TextBox588"/>
          <p:cNvSpPr>
            <a:spLocks noGrp="1"/>
          </p:cNvSpPr>
          <p:nvPr>
            <p:ph/>
          </p:nvPr>
        </p:nvSpPr>
        <p:spPr>
          <a:xfrm>
            <a:off x="476220" y="1051086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3314</a:t>
            </a:r>
          </a:p>
        </p:txBody>
      </p:sp>
      <p:sp>
        <p:nvSpPr>
          <p:cNvPr id="590" name="TextBox589"/>
          <p:cNvSpPr>
            <a:spLocks noGrp="1"/>
          </p:cNvSpPr>
          <p:nvPr>
            <p:ph/>
          </p:nvPr>
        </p:nvSpPr>
        <p:spPr>
          <a:xfrm>
            <a:off x="1111181" y="1051086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5154</a:t>
            </a:r>
          </a:p>
        </p:txBody>
      </p:sp>
      <p:sp>
        <p:nvSpPr>
          <p:cNvPr id="591" name="TextBox590"/>
          <p:cNvSpPr>
            <a:spLocks noGrp="1"/>
          </p:cNvSpPr>
          <p:nvPr>
            <p:ph/>
          </p:nvPr>
        </p:nvSpPr>
        <p:spPr>
          <a:xfrm>
            <a:off x="1723465" y="1051086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Elektrická energie</a:t>
            </a:r>
          </a:p>
        </p:txBody>
      </p:sp>
      <p:sp>
        <p:nvSpPr>
          <p:cNvPr id="592" name="TextBox591"/>
          <p:cNvSpPr>
            <a:spLocks noGrp="1"/>
          </p:cNvSpPr>
          <p:nvPr>
            <p:ph/>
          </p:nvPr>
        </p:nvSpPr>
        <p:spPr>
          <a:xfrm>
            <a:off x="4601105" y="1051086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22 000,00 </a:t>
            </a:r>
          </a:p>
        </p:txBody>
      </p:sp>
      <p:sp>
        <p:nvSpPr>
          <p:cNvPr id="593" name="TextBox592"/>
          <p:cNvSpPr>
            <a:spLocks noGrp="1"/>
          </p:cNvSpPr>
          <p:nvPr>
            <p:ph/>
          </p:nvPr>
        </p:nvSpPr>
        <p:spPr>
          <a:xfrm>
            <a:off x="5712287" y="1051086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22 000,00 </a:t>
            </a:r>
          </a:p>
        </p:txBody>
      </p:sp>
      <p:sp>
        <p:nvSpPr>
          <p:cNvPr id="594" name="TextBox593"/>
          <p:cNvSpPr>
            <a:spLocks noGrp="1"/>
          </p:cNvSpPr>
          <p:nvPr>
            <p:ph/>
          </p:nvPr>
        </p:nvSpPr>
        <p:spPr>
          <a:xfrm>
            <a:off x="6823469" y="1051086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8 470,00 </a:t>
            </a:r>
          </a:p>
        </p:txBody>
      </p:sp>
      <p:sp>
        <p:nvSpPr>
          <p:cNvPr id="595" name="TextBox594"/>
          <p:cNvSpPr>
            <a:spLocks noGrp="1"/>
          </p:cNvSpPr>
          <p:nvPr>
            <p:ph/>
          </p:nvPr>
        </p:nvSpPr>
        <p:spPr>
          <a:xfrm>
            <a:off x="7946367" y="1051086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596" name="TextBox595"/>
          <p:cNvSpPr>
            <a:spLocks noGrp="1"/>
          </p:cNvSpPr>
          <p:nvPr>
            <p:ph/>
          </p:nvPr>
        </p:nvSpPr>
        <p:spPr>
          <a:xfrm>
            <a:off x="476220" y="1071496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3314</a:t>
            </a:r>
          </a:p>
        </p:txBody>
      </p:sp>
      <p:sp>
        <p:nvSpPr>
          <p:cNvPr id="597" name="TextBox596"/>
          <p:cNvSpPr>
            <a:spLocks noGrp="1"/>
          </p:cNvSpPr>
          <p:nvPr>
            <p:ph/>
          </p:nvPr>
        </p:nvSpPr>
        <p:spPr>
          <a:xfrm>
            <a:off x="1111181" y="1071496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5171</a:t>
            </a:r>
          </a:p>
        </p:txBody>
      </p:sp>
      <p:sp>
        <p:nvSpPr>
          <p:cNvPr id="598" name="TextBox597"/>
          <p:cNvSpPr>
            <a:spLocks noGrp="1"/>
          </p:cNvSpPr>
          <p:nvPr>
            <p:ph/>
          </p:nvPr>
        </p:nvSpPr>
        <p:spPr>
          <a:xfrm>
            <a:off x="1723465" y="1071496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Opravy a udržování</a:t>
            </a:r>
          </a:p>
        </p:txBody>
      </p:sp>
      <p:sp>
        <p:nvSpPr>
          <p:cNvPr id="599" name="TextBox598"/>
          <p:cNvSpPr>
            <a:spLocks noGrp="1"/>
          </p:cNvSpPr>
          <p:nvPr>
            <p:ph/>
          </p:nvPr>
        </p:nvSpPr>
        <p:spPr>
          <a:xfrm>
            <a:off x="4601105" y="1071496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600" name="TextBox599"/>
          <p:cNvSpPr>
            <a:spLocks noGrp="1"/>
          </p:cNvSpPr>
          <p:nvPr>
            <p:ph/>
          </p:nvPr>
        </p:nvSpPr>
        <p:spPr>
          <a:xfrm>
            <a:off x="5712287" y="1071496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601" name="TextBox600"/>
          <p:cNvSpPr>
            <a:spLocks noGrp="1"/>
          </p:cNvSpPr>
          <p:nvPr>
            <p:ph/>
          </p:nvPr>
        </p:nvSpPr>
        <p:spPr>
          <a:xfrm>
            <a:off x="6823469" y="1071496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602" name="TextBox601"/>
          <p:cNvSpPr>
            <a:spLocks noGrp="1"/>
          </p:cNvSpPr>
          <p:nvPr>
            <p:ph/>
          </p:nvPr>
        </p:nvSpPr>
        <p:spPr>
          <a:xfrm>
            <a:off x="7946367" y="1071496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603" name="TextBox602"/>
          <p:cNvSpPr>
            <a:spLocks noGrp="1"/>
          </p:cNvSpPr>
          <p:nvPr>
            <p:ph/>
          </p:nvPr>
        </p:nvSpPr>
        <p:spPr>
          <a:xfrm>
            <a:off x="476220" y="1091905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3314</a:t>
            </a:r>
          </a:p>
        </p:txBody>
      </p:sp>
      <p:sp>
        <p:nvSpPr>
          <p:cNvPr id="604" name="TextBox603"/>
          <p:cNvSpPr>
            <a:spLocks noGrp="1"/>
          </p:cNvSpPr>
          <p:nvPr>
            <p:ph/>
          </p:nvPr>
        </p:nvSpPr>
        <p:spPr>
          <a:xfrm>
            <a:off x="1111181" y="1091905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5339</a:t>
            </a:r>
          </a:p>
        </p:txBody>
      </p:sp>
      <p:sp>
        <p:nvSpPr>
          <p:cNvPr id="605" name="TextBox604"/>
          <p:cNvSpPr>
            <a:spLocks noGrp="1"/>
          </p:cNvSpPr>
          <p:nvPr>
            <p:ph/>
          </p:nvPr>
        </p:nvSpPr>
        <p:spPr>
          <a:xfrm>
            <a:off x="1723465" y="10919058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Neinvest. transfery cizím příspěvkovým organizacím</a:t>
            </a:r>
          </a:p>
        </p:txBody>
      </p:sp>
      <p:sp>
        <p:nvSpPr>
          <p:cNvPr id="606" name="TextBox605"/>
          <p:cNvSpPr>
            <a:spLocks noGrp="1"/>
          </p:cNvSpPr>
          <p:nvPr>
            <p:ph/>
          </p:nvPr>
        </p:nvSpPr>
        <p:spPr>
          <a:xfrm>
            <a:off x="4601105" y="109190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607" name="TextBox606"/>
          <p:cNvSpPr>
            <a:spLocks noGrp="1"/>
          </p:cNvSpPr>
          <p:nvPr>
            <p:ph/>
          </p:nvPr>
        </p:nvSpPr>
        <p:spPr>
          <a:xfrm>
            <a:off x="5712287" y="109190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608" name="TextBox607"/>
          <p:cNvSpPr>
            <a:spLocks noGrp="1"/>
          </p:cNvSpPr>
          <p:nvPr>
            <p:ph/>
          </p:nvPr>
        </p:nvSpPr>
        <p:spPr>
          <a:xfrm>
            <a:off x="6823469" y="109190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609" name="TextBox608"/>
          <p:cNvSpPr>
            <a:spLocks noGrp="1"/>
          </p:cNvSpPr>
          <p:nvPr>
            <p:ph/>
          </p:nvPr>
        </p:nvSpPr>
        <p:spPr>
          <a:xfrm>
            <a:off x="7946367" y="109190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610" name="TextBox609"/>
          <p:cNvSpPr>
            <a:spLocks noGrp="1"/>
          </p:cNvSpPr>
          <p:nvPr>
            <p:ph/>
          </p:nvPr>
        </p:nvSpPr>
        <p:spPr>
          <a:xfrm>
            <a:off x="476220" y="11325736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3314:</a:t>
            </a:r>
          </a:p>
        </p:txBody>
      </p:sp>
      <p:sp>
        <p:nvSpPr>
          <p:cNvPr id="611" name="TextBox610"/>
          <p:cNvSpPr>
            <a:spLocks noGrp="1"/>
          </p:cNvSpPr>
          <p:nvPr>
            <p:ph/>
          </p:nvPr>
        </p:nvSpPr>
        <p:spPr>
          <a:xfrm>
            <a:off x="4601105" y="113257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44 840,00 </a:t>
            </a:r>
          </a:p>
        </p:txBody>
      </p:sp>
      <p:sp>
        <p:nvSpPr>
          <p:cNvPr id="612" name="TextBox611"/>
          <p:cNvSpPr>
            <a:spLocks noGrp="1"/>
          </p:cNvSpPr>
          <p:nvPr>
            <p:ph/>
          </p:nvPr>
        </p:nvSpPr>
        <p:spPr>
          <a:xfrm>
            <a:off x="5712287" y="113257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44 840,00 </a:t>
            </a:r>
          </a:p>
        </p:txBody>
      </p:sp>
      <p:sp>
        <p:nvSpPr>
          <p:cNvPr id="613" name="TextBox612"/>
          <p:cNvSpPr>
            <a:spLocks noGrp="1"/>
          </p:cNvSpPr>
          <p:nvPr>
            <p:ph/>
          </p:nvPr>
        </p:nvSpPr>
        <p:spPr>
          <a:xfrm>
            <a:off x="6823469" y="113257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23 405,00 </a:t>
            </a:r>
          </a:p>
        </p:txBody>
      </p:sp>
      <p:sp>
        <p:nvSpPr>
          <p:cNvPr id="614" name="TextBox613"/>
          <p:cNvSpPr>
            <a:spLocks noGrp="1"/>
          </p:cNvSpPr>
          <p:nvPr>
            <p:ph/>
          </p:nvPr>
        </p:nvSpPr>
        <p:spPr>
          <a:xfrm>
            <a:off x="7946367" y="113257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32 840,00 </a:t>
            </a:r>
          </a:p>
        </p:txBody>
      </p:sp>
      <p:sp>
        <p:nvSpPr>
          <p:cNvPr id="615" name="TextBox614"/>
          <p:cNvSpPr>
            <a:spLocks noGrp="1"/>
          </p:cNvSpPr>
          <p:nvPr>
            <p:ph/>
          </p:nvPr>
        </p:nvSpPr>
        <p:spPr>
          <a:xfrm>
            <a:off x="476220" y="11619216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Ostatní záležitosti kultury,církví a sděl.prostř.</a:t>
            </a:r>
          </a:p>
        </p:txBody>
      </p:sp>
      <p:sp>
        <p:nvSpPr>
          <p:cNvPr id="616" name="TextBox615"/>
          <p:cNvSpPr>
            <a:spLocks noGrp="1"/>
          </p:cNvSpPr>
          <p:nvPr>
            <p:ph/>
          </p:nvPr>
        </p:nvSpPr>
        <p:spPr>
          <a:xfrm>
            <a:off x="476220" y="118459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3399</a:t>
            </a:r>
          </a:p>
        </p:txBody>
      </p:sp>
      <p:sp>
        <p:nvSpPr>
          <p:cNvPr id="617" name="TextBox616"/>
          <p:cNvSpPr>
            <a:spLocks noGrp="1"/>
          </p:cNvSpPr>
          <p:nvPr>
            <p:ph/>
          </p:nvPr>
        </p:nvSpPr>
        <p:spPr>
          <a:xfrm>
            <a:off x="1111181" y="118459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618" name="TextBox617"/>
          <p:cNvSpPr>
            <a:spLocks noGrp="1"/>
          </p:cNvSpPr>
          <p:nvPr>
            <p:ph/>
          </p:nvPr>
        </p:nvSpPr>
        <p:spPr>
          <a:xfrm>
            <a:off x="1723465" y="1184598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619" name="TextBox618"/>
          <p:cNvSpPr>
            <a:spLocks noGrp="1"/>
          </p:cNvSpPr>
          <p:nvPr>
            <p:ph/>
          </p:nvPr>
        </p:nvSpPr>
        <p:spPr>
          <a:xfrm>
            <a:off x="4601105" y="1184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620" name="TextBox619"/>
          <p:cNvSpPr>
            <a:spLocks noGrp="1"/>
          </p:cNvSpPr>
          <p:nvPr>
            <p:ph/>
          </p:nvPr>
        </p:nvSpPr>
        <p:spPr>
          <a:xfrm>
            <a:off x="5712287" y="1184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621" name="TextBox620"/>
          <p:cNvSpPr>
            <a:spLocks noGrp="1"/>
          </p:cNvSpPr>
          <p:nvPr>
            <p:ph/>
          </p:nvPr>
        </p:nvSpPr>
        <p:spPr>
          <a:xfrm>
            <a:off x="6823469" y="1184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622" name="TextBox621"/>
          <p:cNvSpPr>
            <a:spLocks noGrp="1"/>
          </p:cNvSpPr>
          <p:nvPr>
            <p:ph/>
          </p:nvPr>
        </p:nvSpPr>
        <p:spPr>
          <a:xfrm>
            <a:off x="7946367" y="1184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623" name="TextBox622"/>
          <p:cNvSpPr>
            <a:spLocks noGrp="1"/>
          </p:cNvSpPr>
          <p:nvPr>
            <p:ph/>
          </p:nvPr>
        </p:nvSpPr>
        <p:spPr>
          <a:xfrm>
            <a:off x="476220" y="1205008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3399</a:t>
            </a:r>
          </a:p>
        </p:txBody>
      </p:sp>
      <p:sp>
        <p:nvSpPr>
          <p:cNvPr id="624" name="TextBox623"/>
          <p:cNvSpPr>
            <a:spLocks noGrp="1"/>
          </p:cNvSpPr>
          <p:nvPr>
            <p:ph/>
          </p:nvPr>
        </p:nvSpPr>
        <p:spPr>
          <a:xfrm>
            <a:off x="1111181" y="1205008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625" name="TextBox624"/>
          <p:cNvSpPr>
            <a:spLocks noGrp="1"/>
          </p:cNvSpPr>
          <p:nvPr>
            <p:ph/>
          </p:nvPr>
        </p:nvSpPr>
        <p:spPr>
          <a:xfrm>
            <a:off x="1723465" y="1205008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626" name="TextBox625"/>
          <p:cNvSpPr>
            <a:spLocks noGrp="1"/>
          </p:cNvSpPr>
          <p:nvPr>
            <p:ph/>
          </p:nvPr>
        </p:nvSpPr>
        <p:spPr>
          <a:xfrm>
            <a:off x="4601105" y="120500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627" name="TextBox626"/>
          <p:cNvSpPr>
            <a:spLocks noGrp="1"/>
          </p:cNvSpPr>
          <p:nvPr>
            <p:ph/>
          </p:nvPr>
        </p:nvSpPr>
        <p:spPr>
          <a:xfrm>
            <a:off x="5712287" y="120500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628" name="TextBox627"/>
          <p:cNvSpPr>
            <a:spLocks noGrp="1"/>
          </p:cNvSpPr>
          <p:nvPr>
            <p:ph/>
          </p:nvPr>
        </p:nvSpPr>
        <p:spPr>
          <a:xfrm>
            <a:off x="6823469" y="120500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1 131,00 </a:t>
            </a:r>
          </a:p>
        </p:txBody>
      </p:sp>
      <p:sp>
        <p:nvSpPr>
          <p:cNvPr id="629" name="TextBox628"/>
          <p:cNvSpPr>
            <a:spLocks noGrp="1"/>
          </p:cNvSpPr>
          <p:nvPr>
            <p:ph/>
          </p:nvPr>
        </p:nvSpPr>
        <p:spPr>
          <a:xfrm>
            <a:off x="7946367" y="120500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630" name="TextBox629"/>
          <p:cNvSpPr>
            <a:spLocks noGrp="1"/>
          </p:cNvSpPr>
          <p:nvPr>
            <p:ph/>
          </p:nvPr>
        </p:nvSpPr>
        <p:spPr>
          <a:xfrm>
            <a:off x="476220" y="122541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3399</a:t>
            </a:r>
          </a:p>
        </p:txBody>
      </p:sp>
      <p:sp>
        <p:nvSpPr>
          <p:cNvPr id="631" name="TextBox630"/>
          <p:cNvSpPr>
            <a:spLocks noGrp="1"/>
          </p:cNvSpPr>
          <p:nvPr>
            <p:ph/>
          </p:nvPr>
        </p:nvSpPr>
        <p:spPr>
          <a:xfrm>
            <a:off x="1111181" y="122541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5175</a:t>
            </a:r>
          </a:p>
        </p:txBody>
      </p:sp>
      <p:sp>
        <p:nvSpPr>
          <p:cNvPr id="632" name="TextBox631"/>
          <p:cNvSpPr>
            <a:spLocks noGrp="1"/>
          </p:cNvSpPr>
          <p:nvPr>
            <p:ph/>
          </p:nvPr>
        </p:nvSpPr>
        <p:spPr>
          <a:xfrm>
            <a:off x="1723465" y="1225417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Pohoštění</a:t>
            </a:r>
          </a:p>
        </p:txBody>
      </p:sp>
      <p:sp>
        <p:nvSpPr>
          <p:cNvPr id="633" name="TextBox632"/>
          <p:cNvSpPr>
            <a:spLocks noGrp="1"/>
          </p:cNvSpPr>
          <p:nvPr>
            <p:ph/>
          </p:nvPr>
        </p:nvSpPr>
        <p:spPr>
          <a:xfrm>
            <a:off x="4601105" y="122541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13 000,00 </a:t>
            </a:r>
          </a:p>
        </p:txBody>
      </p:sp>
      <p:sp>
        <p:nvSpPr>
          <p:cNvPr id="634" name="TextBox633"/>
          <p:cNvSpPr>
            <a:spLocks noGrp="1"/>
          </p:cNvSpPr>
          <p:nvPr>
            <p:ph/>
          </p:nvPr>
        </p:nvSpPr>
        <p:spPr>
          <a:xfrm>
            <a:off x="5712287" y="122541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18 000,00 </a:t>
            </a:r>
          </a:p>
        </p:txBody>
      </p:sp>
      <p:sp>
        <p:nvSpPr>
          <p:cNvPr id="635" name="TextBox634"/>
          <p:cNvSpPr>
            <a:spLocks noGrp="1"/>
          </p:cNvSpPr>
          <p:nvPr>
            <p:ph/>
          </p:nvPr>
        </p:nvSpPr>
        <p:spPr>
          <a:xfrm>
            <a:off x="6823469" y="122541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19 742,00 </a:t>
            </a:r>
          </a:p>
        </p:txBody>
      </p:sp>
      <p:sp>
        <p:nvSpPr>
          <p:cNvPr id="636" name="TextBox635"/>
          <p:cNvSpPr>
            <a:spLocks noGrp="1"/>
          </p:cNvSpPr>
          <p:nvPr>
            <p:ph/>
          </p:nvPr>
        </p:nvSpPr>
        <p:spPr>
          <a:xfrm>
            <a:off x="7946367" y="122541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28 000,00 </a:t>
            </a:r>
          </a:p>
        </p:txBody>
      </p:sp>
      <p:pic>
        <p:nvPicPr>
          <p:cNvPr id="2" name="Picture4" descr="Picture63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7253" y="12648554"/>
            <a:ext cx="1089909" cy="341285"/>
          </a:xfrm>
          <a:prstGeom prst="rect">
            <a:avLst/>
          </a:prstGeom>
          <a:noFill/>
        </p:spPr>
      </p:pic>
      <p:sp>
        <p:nvSpPr>
          <p:cNvPr id="638" name="TextBox637"/>
          <p:cNvSpPr>
            <a:spLocks noGrp="1"/>
          </p:cNvSpPr>
          <p:nvPr>
            <p:ph/>
          </p:nvPr>
        </p:nvSpPr>
        <p:spPr>
          <a:xfrm>
            <a:off x="4260189" y="12669582"/>
            <a:ext cx="1004037" cy="291083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700" b="0" i="0">
                <a:solidFill>
                  <a:srgbClr val="010101"/>
                </a:solidFill>
                <a:latin typeface="tahoma"/>
              </a:rPr>
              <a:t>Strana
3 z 8</a:t>
            </a:r>
          </a:p>
        </p:txBody>
      </p:sp>
      <p:sp>
        <p:nvSpPr>
          <p:cNvPr id="639" name="TextBox638"/>
          <p:cNvSpPr>
            <a:spLocks noGrp="1"/>
          </p:cNvSpPr>
          <p:nvPr>
            <p:ph/>
          </p:nvPr>
        </p:nvSpPr>
        <p:spPr>
          <a:xfrm>
            <a:off x="8000780" y="12657582"/>
            <a:ext cx="1070092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700" b="0" i="0">
                <a:solidFill>
                  <a:srgbClr val="010101"/>
                </a:solidFill>
                <a:latin typeface="Tahoma"/>
              </a:rPr>
              <a:t>07.11.2022
8:23:33</a:t>
            </a:r>
          </a:p>
        </p:txBody>
      </p:sp>
      <p:sp>
        <p:nvSpPr>
          <p:cNvPr id="640" name="TextBox639"/>
          <p:cNvSpPr>
            <a:spLocks noGrp="1"/>
          </p:cNvSpPr>
          <p:nvPr>
            <p:ph/>
          </p:nvPr>
        </p:nvSpPr>
        <p:spPr>
          <a:xfrm>
            <a:off x="453543" y="12669585"/>
            <a:ext cx="3657248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Z dat systému GINIS Express vytiskl Dagmar Míková
Finanční okruhy - Účetnictví 7.07.0 (Hřibojedy), verze: 2020.02.D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0" name="Picture4" descr="Picture64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43" y="514771"/>
            <a:ext cx="8585297" cy="725670"/>
          </a:xfrm>
          <a:prstGeom prst="rect">
            <a:avLst/>
          </a:prstGeom>
          <a:noFill/>
        </p:spPr>
      </p:pic>
      <p:sp>
        <p:nvSpPr>
          <p:cNvPr id="642" name="TextBox641"/>
          <p:cNvSpPr>
            <a:spLocks noGrp="1"/>
          </p:cNvSpPr>
          <p:nvPr>
            <p:ph/>
          </p:nvPr>
        </p:nvSpPr>
        <p:spPr>
          <a:xfrm>
            <a:off x="510897" y="897448"/>
            <a:ext cx="8458581" cy="31748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endParaRPr lang="en-US" sz="1400" b="1" i="0" dirty="0">
              <a:solidFill>
                <a:srgbClr val="010101"/>
              </a:solidFill>
              <a:latin typeface="tahoma"/>
            </a:endParaRPr>
          </a:p>
        </p:txBody>
      </p:sp>
      <p:sp>
        <p:nvSpPr>
          <p:cNvPr id="643" name="TextBox642"/>
          <p:cNvSpPr>
            <a:spLocks noGrp="1"/>
          </p:cNvSpPr>
          <p:nvPr>
            <p:ph/>
          </p:nvPr>
        </p:nvSpPr>
        <p:spPr>
          <a:xfrm>
            <a:off x="521150" y="554551"/>
            <a:ext cx="29669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IČO:</a:t>
            </a:r>
          </a:p>
        </p:txBody>
      </p:sp>
      <p:sp>
        <p:nvSpPr>
          <p:cNvPr id="644" name="TextBox643"/>
          <p:cNvSpPr>
            <a:spLocks noGrp="1"/>
          </p:cNvSpPr>
          <p:nvPr>
            <p:ph/>
          </p:nvPr>
        </p:nvSpPr>
        <p:spPr>
          <a:xfrm>
            <a:off x="2064519" y="554551"/>
            <a:ext cx="80050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Obch. jméno:</a:t>
            </a:r>
          </a:p>
        </p:txBody>
      </p:sp>
      <p:sp>
        <p:nvSpPr>
          <p:cNvPr id="645" name="TextBox644"/>
          <p:cNvSpPr>
            <a:spLocks noGrp="1"/>
          </p:cNvSpPr>
          <p:nvPr>
            <p:ph/>
          </p:nvPr>
        </p:nvSpPr>
        <p:spPr>
          <a:xfrm>
            <a:off x="900189" y="580157"/>
            <a:ext cx="1052694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>
                <a:solidFill>
                  <a:srgbClr val="010101"/>
                </a:solidFill>
                <a:latin typeface="Tahoma"/>
              </a:rPr>
              <a:t>00581011</a:t>
            </a:r>
          </a:p>
        </p:txBody>
      </p:sp>
      <p:sp>
        <p:nvSpPr>
          <p:cNvPr id="646" name="TextBox645"/>
          <p:cNvSpPr>
            <a:spLocks noGrp="1"/>
          </p:cNvSpPr>
          <p:nvPr>
            <p:ph/>
          </p:nvPr>
        </p:nvSpPr>
        <p:spPr>
          <a:xfrm>
            <a:off x="2979591" y="580157"/>
            <a:ext cx="5776280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>
                <a:solidFill>
                  <a:srgbClr val="010101"/>
                </a:solidFill>
                <a:latin typeface="Tahoma"/>
              </a:rPr>
              <a:t>Obec Hřibojedy</a:t>
            </a:r>
          </a:p>
        </p:txBody>
      </p:sp>
      <p:sp>
        <p:nvSpPr>
          <p:cNvPr id="647" name="TextBox646"/>
          <p:cNvSpPr>
            <a:spLocks noGrp="1"/>
          </p:cNvSpPr>
          <p:nvPr>
            <p:ph/>
          </p:nvPr>
        </p:nvSpPr>
        <p:spPr>
          <a:xfrm>
            <a:off x="477543" y="1610079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648" name="TextBox647"/>
          <p:cNvSpPr>
            <a:spLocks noGrp="1"/>
          </p:cNvSpPr>
          <p:nvPr>
            <p:ph/>
          </p:nvPr>
        </p:nvSpPr>
        <p:spPr>
          <a:xfrm>
            <a:off x="476220" y="1632756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649" name="TextBox648"/>
          <p:cNvSpPr>
            <a:spLocks noGrp="1"/>
          </p:cNvSpPr>
          <p:nvPr>
            <p:ph/>
          </p:nvPr>
        </p:nvSpPr>
        <p:spPr>
          <a:xfrm>
            <a:off x="1088504" y="1632756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650" name="TextBox649"/>
          <p:cNvSpPr>
            <a:spLocks noGrp="1"/>
          </p:cNvSpPr>
          <p:nvPr>
            <p:ph/>
          </p:nvPr>
        </p:nvSpPr>
        <p:spPr>
          <a:xfrm>
            <a:off x="1723465" y="1632756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651" name="TextBox650"/>
          <p:cNvSpPr>
            <a:spLocks noGrp="1"/>
          </p:cNvSpPr>
          <p:nvPr>
            <p:ph/>
          </p:nvPr>
        </p:nvSpPr>
        <p:spPr>
          <a:xfrm>
            <a:off x="4555751" y="1632756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652" name="TextBox651"/>
          <p:cNvSpPr>
            <a:spLocks noGrp="1"/>
          </p:cNvSpPr>
          <p:nvPr>
            <p:ph/>
          </p:nvPr>
        </p:nvSpPr>
        <p:spPr>
          <a:xfrm>
            <a:off x="5689610" y="1632756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653" name="TextBox652"/>
          <p:cNvSpPr>
            <a:spLocks noGrp="1"/>
          </p:cNvSpPr>
          <p:nvPr>
            <p:ph/>
          </p:nvPr>
        </p:nvSpPr>
        <p:spPr>
          <a:xfrm>
            <a:off x="6800792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654" name="TextBox653"/>
          <p:cNvSpPr>
            <a:spLocks noGrp="1"/>
          </p:cNvSpPr>
          <p:nvPr>
            <p:ph/>
          </p:nvPr>
        </p:nvSpPr>
        <p:spPr>
          <a:xfrm>
            <a:off x="476220" y="1315276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II. Rozpočtové výdaje</a:t>
            </a:r>
          </a:p>
        </p:txBody>
      </p:sp>
      <p:sp>
        <p:nvSpPr>
          <p:cNvPr id="655" name="TextBox654"/>
          <p:cNvSpPr>
            <a:spLocks noGrp="1"/>
          </p:cNvSpPr>
          <p:nvPr>
            <p:ph/>
          </p:nvPr>
        </p:nvSpPr>
        <p:spPr>
          <a:xfrm>
            <a:off x="7911974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656" name="TextBox655"/>
          <p:cNvSpPr>
            <a:spLocks noGrp="1"/>
          </p:cNvSpPr>
          <p:nvPr>
            <p:ph/>
          </p:nvPr>
        </p:nvSpPr>
        <p:spPr>
          <a:xfrm>
            <a:off x="476220" y="240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3399</a:t>
            </a:r>
          </a:p>
        </p:txBody>
      </p:sp>
      <p:sp>
        <p:nvSpPr>
          <p:cNvPr id="657" name="TextBox656"/>
          <p:cNvSpPr>
            <a:spLocks noGrp="1"/>
          </p:cNvSpPr>
          <p:nvPr>
            <p:ph/>
          </p:nvPr>
        </p:nvSpPr>
        <p:spPr>
          <a:xfrm>
            <a:off x="1111181" y="240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5194</a:t>
            </a:r>
          </a:p>
        </p:txBody>
      </p:sp>
      <p:sp>
        <p:nvSpPr>
          <p:cNvPr id="658" name="TextBox657"/>
          <p:cNvSpPr>
            <a:spLocks noGrp="1"/>
          </p:cNvSpPr>
          <p:nvPr>
            <p:ph/>
          </p:nvPr>
        </p:nvSpPr>
        <p:spPr>
          <a:xfrm>
            <a:off x="1723465" y="2403781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Výdaje na věcné dary</a:t>
            </a:r>
          </a:p>
        </p:txBody>
      </p:sp>
      <p:sp>
        <p:nvSpPr>
          <p:cNvPr id="659" name="TextBox658"/>
          <p:cNvSpPr>
            <a:spLocks noGrp="1"/>
          </p:cNvSpPr>
          <p:nvPr>
            <p:ph/>
          </p:nvPr>
        </p:nvSpPr>
        <p:spPr>
          <a:xfrm>
            <a:off x="4601105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7 000,00 </a:t>
            </a:r>
          </a:p>
        </p:txBody>
      </p:sp>
      <p:sp>
        <p:nvSpPr>
          <p:cNvPr id="660" name="TextBox659"/>
          <p:cNvSpPr>
            <a:spLocks noGrp="1"/>
          </p:cNvSpPr>
          <p:nvPr>
            <p:ph/>
          </p:nvPr>
        </p:nvSpPr>
        <p:spPr>
          <a:xfrm>
            <a:off x="5712287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7 000,00 </a:t>
            </a:r>
          </a:p>
        </p:txBody>
      </p:sp>
      <p:sp>
        <p:nvSpPr>
          <p:cNvPr id="661" name="TextBox660"/>
          <p:cNvSpPr>
            <a:spLocks noGrp="1"/>
          </p:cNvSpPr>
          <p:nvPr>
            <p:ph/>
          </p:nvPr>
        </p:nvSpPr>
        <p:spPr>
          <a:xfrm>
            <a:off x="6823469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6 388,00 </a:t>
            </a:r>
          </a:p>
        </p:txBody>
      </p:sp>
      <p:sp>
        <p:nvSpPr>
          <p:cNvPr id="662" name="TextBox661"/>
          <p:cNvSpPr>
            <a:spLocks noGrp="1"/>
          </p:cNvSpPr>
          <p:nvPr>
            <p:ph/>
          </p:nvPr>
        </p:nvSpPr>
        <p:spPr>
          <a:xfrm>
            <a:off x="7946367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7 500,00 </a:t>
            </a:r>
          </a:p>
        </p:txBody>
      </p:sp>
      <p:sp>
        <p:nvSpPr>
          <p:cNvPr id="663" name="TextBox662"/>
          <p:cNvSpPr>
            <a:spLocks noGrp="1"/>
          </p:cNvSpPr>
          <p:nvPr>
            <p:ph/>
          </p:nvPr>
        </p:nvSpPr>
        <p:spPr>
          <a:xfrm>
            <a:off x="476220" y="26078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3399</a:t>
            </a:r>
          </a:p>
        </p:txBody>
      </p:sp>
      <p:sp>
        <p:nvSpPr>
          <p:cNvPr id="664" name="TextBox663"/>
          <p:cNvSpPr>
            <a:spLocks noGrp="1"/>
          </p:cNvSpPr>
          <p:nvPr>
            <p:ph/>
          </p:nvPr>
        </p:nvSpPr>
        <p:spPr>
          <a:xfrm>
            <a:off x="1111181" y="26078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5321</a:t>
            </a:r>
          </a:p>
        </p:txBody>
      </p:sp>
      <p:sp>
        <p:nvSpPr>
          <p:cNvPr id="665" name="TextBox664"/>
          <p:cNvSpPr>
            <a:spLocks noGrp="1"/>
          </p:cNvSpPr>
          <p:nvPr>
            <p:ph/>
          </p:nvPr>
        </p:nvSpPr>
        <p:spPr>
          <a:xfrm>
            <a:off x="1723465" y="260787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Neinvestiční transfery obcím</a:t>
            </a:r>
          </a:p>
        </p:txBody>
      </p:sp>
      <p:sp>
        <p:nvSpPr>
          <p:cNvPr id="666" name="TextBox665"/>
          <p:cNvSpPr>
            <a:spLocks noGrp="1"/>
          </p:cNvSpPr>
          <p:nvPr>
            <p:ph/>
          </p:nvPr>
        </p:nvSpPr>
        <p:spPr>
          <a:xfrm>
            <a:off x="4601105" y="260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667" name="TextBox666"/>
          <p:cNvSpPr>
            <a:spLocks noGrp="1"/>
          </p:cNvSpPr>
          <p:nvPr>
            <p:ph/>
          </p:nvPr>
        </p:nvSpPr>
        <p:spPr>
          <a:xfrm>
            <a:off x="5712287" y="260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668" name="TextBox667"/>
          <p:cNvSpPr>
            <a:spLocks noGrp="1"/>
          </p:cNvSpPr>
          <p:nvPr>
            <p:ph/>
          </p:nvPr>
        </p:nvSpPr>
        <p:spPr>
          <a:xfrm>
            <a:off x="6823469" y="260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669" name="TextBox668"/>
          <p:cNvSpPr>
            <a:spLocks noGrp="1"/>
          </p:cNvSpPr>
          <p:nvPr>
            <p:ph/>
          </p:nvPr>
        </p:nvSpPr>
        <p:spPr>
          <a:xfrm>
            <a:off x="7946367" y="260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670" name="TextBox669"/>
          <p:cNvSpPr>
            <a:spLocks noGrp="1"/>
          </p:cNvSpPr>
          <p:nvPr>
            <p:ph/>
          </p:nvPr>
        </p:nvSpPr>
        <p:spPr>
          <a:xfrm>
            <a:off x="476220" y="281197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3399</a:t>
            </a:r>
          </a:p>
        </p:txBody>
      </p:sp>
      <p:sp>
        <p:nvSpPr>
          <p:cNvPr id="671" name="TextBox670"/>
          <p:cNvSpPr>
            <a:spLocks noGrp="1"/>
          </p:cNvSpPr>
          <p:nvPr>
            <p:ph/>
          </p:nvPr>
        </p:nvSpPr>
        <p:spPr>
          <a:xfrm>
            <a:off x="1111181" y="281197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5492</a:t>
            </a:r>
          </a:p>
        </p:txBody>
      </p:sp>
      <p:sp>
        <p:nvSpPr>
          <p:cNvPr id="672" name="TextBox671"/>
          <p:cNvSpPr>
            <a:spLocks noGrp="1"/>
          </p:cNvSpPr>
          <p:nvPr>
            <p:ph/>
          </p:nvPr>
        </p:nvSpPr>
        <p:spPr>
          <a:xfrm>
            <a:off x="1723465" y="281197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Dary fyzickým osobám</a:t>
            </a:r>
          </a:p>
        </p:txBody>
      </p:sp>
      <p:sp>
        <p:nvSpPr>
          <p:cNvPr id="673" name="TextBox672"/>
          <p:cNvSpPr>
            <a:spLocks noGrp="1"/>
          </p:cNvSpPr>
          <p:nvPr>
            <p:ph/>
          </p:nvPr>
        </p:nvSpPr>
        <p:spPr>
          <a:xfrm>
            <a:off x="4601105" y="281197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6 000,00 </a:t>
            </a:r>
          </a:p>
        </p:txBody>
      </p:sp>
      <p:sp>
        <p:nvSpPr>
          <p:cNvPr id="674" name="TextBox673"/>
          <p:cNvSpPr>
            <a:spLocks noGrp="1"/>
          </p:cNvSpPr>
          <p:nvPr>
            <p:ph/>
          </p:nvPr>
        </p:nvSpPr>
        <p:spPr>
          <a:xfrm>
            <a:off x="5712287" y="281197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675" name="TextBox674"/>
          <p:cNvSpPr>
            <a:spLocks noGrp="1"/>
          </p:cNvSpPr>
          <p:nvPr>
            <p:ph/>
          </p:nvPr>
        </p:nvSpPr>
        <p:spPr>
          <a:xfrm>
            <a:off x="6823469" y="281197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676" name="TextBox675"/>
          <p:cNvSpPr>
            <a:spLocks noGrp="1"/>
          </p:cNvSpPr>
          <p:nvPr>
            <p:ph/>
          </p:nvPr>
        </p:nvSpPr>
        <p:spPr>
          <a:xfrm>
            <a:off x="7946367" y="281197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677" name="TextBox676"/>
          <p:cNvSpPr>
            <a:spLocks noGrp="1"/>
          </p:cNvSpPr>
          <p:nvPr>
            <p:ph/>
          </p:nvPr>
        </p:nvSpPr>
        <p:spPr>
          <a:xfrm>
            <a:off x="476220" y="3062741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3399:</a:t>
            </a:r>
          </a:p>
        </p:txBody>
      </p:sp>
      <p:sp>
        <p:nvSpPr>
          <p:cNvPr id="678" name="TextBox677"/>
          <p:cNvSpPr>
            <a:spLocks noGrp="1"/>
          </p:cNvSpPr>
          <p:nvPr>
            <p:ph/>
          </p:nvPr>
        </p:nvSpPr>
        <p:spPr>
          <a:xfrm>
            <a:off x="4601105" y="3062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46 000,00 </a:t>
            </a:r>
          </a:p>
        </p:txBody>
      </p:sp>
      <p:sp>
        <p:nvSpPr>
          <p:cNvPr id="679" name="TextBox678"/>
          <p:cNvSpPr>
            <a:spLocks noGrp="1"/>
          </p:cNvSpPr>
          <p:nvPr>
            <p:ph/>
          </p:nvPr>
        </p:nvSpPr>
        <p:spPr>
          <a:xfrm>
            <a:off x="5712287" y="3062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53 000,00 </a:t>
            </a:r>
          </a:p>
        </p:txBody>
      </p:sp>
      <p:sp>
        <p:nvSpPr>
          <p:cNvPr id="680" name="TextBox679"/>
          <p:cNvSpPr>
            <a:spLocks noGrp="1"/>
          </p:cNvSpPr>
          <p:nvPr>
            <p:ph/>
          </p:nvPr>
        </p:nvSpPr>
        <p:spPr>
          <a:xfrm>
            <a:off x="6823469" y="3062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40 261,00 </a:t>
            </a:r>
          </a:p>
        </p:txBody>
      </p:sp>
      <p:sp>
        <p:nvSpPr>
          <p:cNvPr id="681" name="TextBox680"/>
          <p:cNvSpPr>
            <a:spLocks noGrp="1"/>
          </p:cNvSpPr>
          <p:nvPr>
            <p:ph/>
          </p:nvPr>
        </p:nvSpPr>
        <p:spPr>
          <a:xfrm>
            <a:off x="7946367" y="3062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56 500,00 </a:t>
            </a:r>
          </a:p>
        </p:txBody>
      </p:sp>
      <p:sp>
        <p:nvSpPr>
          <p:cNvPr id="682" name="TextBox681"/>
          <p:cNvSpPr>
            <a:spLocks noGrp="1"/>
          </p:cNvSpPr>
          <p:nvPr>
            <p:ph/>
          </p:nvPr>
        </p:nvSpPr>
        <p:spPr>
          <a:xfrm>
            <a:off x="476220" y="3356222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Sportovní zařízení ve vlastnictví obce</a:t>
            </a:r>
          </a:p>
        </p:txBody>
      </p:sp>
      <p:sp>
        <p:nvSpPr>
          <p:cNvPr id="683" name="TextBox682"/>
          <p:cNvSpPr>
            <a:spLocks noGrp="1"/>
          </p:cNvSpPr>
          <p:nvPr>
            <p:ph/>
          </p:nvPr>
        </p:nvSpPr>
        <p:spPr>
          <a:xfrm>
            <a:off x="476220" y="358299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3412</a:t>
            </a:r>
          </a:p>
        </p:txBody>
      </p:sp>
      <p:sp>
        <p:nvSpPr>
          <p:cNvPr id="684" name="TextBox683"/>
          <p:cNvSpPr>
            <a:spLocks noGrp="1"/>
          </p:cNvSpPr>
          <p:nvPr>
            <p:ph/>
          </p:nvPr>
        </p:nvSpPr>
        <p:spPr>
          <a:xfrm>
            <a:off x="1111181" y="358299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5021</a:t>
            </a:r>
          </a:p>
        </p:txBody>
      </p:sp>
      <p:sp>
        <p:nvSpPr>
          <p:cNvPr id="685" name="TextBox684"/>
          <p:cNvSpPr>
            <a:spLocks noGrp="1"/>
          </p:cNvSpPr>
          <p:nvPr>
            <p:ph/>
          </p:nvPr>
        </p:nvSpPr>
        <p:spPr>
          <a:xfrm>
            <a:off x="1723465" y="358299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osobní výdaje</a:t>
            </a:r>
          </a:p>
        </p:txBody>
      </p:sp>
      <p:sp>
        <p:nvSpPr>
          <p:cNvPr id="686" name="TextBox685"/>
          <p:cNvSpPr>
            <a:spLocks noGrp="1"/>
          </p:cNvSpPr>
          <p:nvPr>
            <p:ph/>
          </p:nvPr>
        </p:nvSpPr>
        <p:spPr>
          <a:xfrm>
            <a:off x="4601105" y="35829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687" name="TextBox686"/>
          <p:cNvSpPr>
            <a:spLocks noGrp="1"/>
          </p:cNvSpPr>
          <p:nvPr>
            <p:ph/>
          </p:nvPr>
        </p:nvSpPr>
        <p:spPr>
          <a:xfrm>
            <a:off x="5712287" y="35829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11 780,00 </a:t>
            </a:r>
          </a:p>
        </p:txBody>
      </p:sp>
      <p:sp>
        <p:nvSpPr>
          <p:cNvPr id="688" name="TextBox687"/>
          <p:cNvSpPr>
            <a:spLocks noGrp="1"/>
          </p:cNvSpPr>
          <p:nvPr>
            <p:ph/>
          </p:nvPr>
        </p:nvSpPr>
        <p:spPr>
          <a:xfrm>
            <a:off x="6823469" y="35829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11 767,00 </a:t>
            </a:r>
          </a:p>
        </p:txBody>
      </p:sp>
      <p:sp>
        <p:nvSpPr>
          <p:cNvPr id="689" name="TextBox688"/>
          <p:cNvSpPr>
            <a:spLocks noGrp="1"/>
          </p:cNvSpPr>
          <p:nvPr>
            <p:ph/>
          </p:nvPr>
        </p:nvSpPr>
        <p:spPr>
          <a:xfrm>
            <a:off x="7946367" y="35829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12 000,00 </a:t>
            </a:r>
          </a:p>
        </p:txBody>
      </p:sp>
      <p:sp>
        <p:nvSpPr>
          <p:cNvPr id="690" name="TextBox689"/>
          <p:cNvSpPr>
            <a:spLocks noGrp="1"/>
          </p:cNvSpPr>
          <p:nvPr>
            <p:ph/>
          </p:nvPr>
        </p:nvSpPr>
        <p:spPr>
          <a:xfrm>
            <a:off x="476220" y="37870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3412</a:t>
            </a:r>
          </a:p>
        </p:txBody>
      </p:sp>
      <p:sp>
        <p:nvSpPr>
          <p:cNvPr id="691" name="TextBox690"/>
          <p:cNvSpPr>
            <a:spLocks noGrp="1"/>
          </p:cNvSpPr>
          <p:nvPr>
            <p:ph/>
          </p:nvPr>
        </p:nvSpPr>
        <p:spPr>
          <a:xfrm>
            <a:off x="1111181" y="37870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692" name="TextBox691"/>
          <p:cNvSpPr>
            <a:spLocks noGrp="1"/>
          </p:cNvSpPr>
          <p:nvPr>
            <p:ph/>
          </p:nvPr>
        </p:nvSpPr>
        <p:spPr>
          <a:xfrm>
            <a:off x="1723465" y="378708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693" name="TextBox692"/>
          <p:cNvSpPr>
            <a:spLocks noGrp="1"/>
          </p:cNvSpPr>
          <p:nvPr>
            <p:ph/>
          </p:nvPr>
        </p:nvSpPr>
        <p:spPr>
          <a:xfrm>
            <a:off x="4601105" y="37870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694" name="TextBox693"/>
          <p:cNvSpPr>
            <a:spLocks noGrp="1"/>
          </p:cNvSpPr>
          <p:nvPr>
            <p:ph/>
          </p:nvPr>
        </p:nvSpPr>
        <p:spPr>
          <a:xfrm>
            <a:off x="5712287" y="37870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695" name="TextBox694"/>
          <p:cNvSpPr>
            <a:spLocks noGrp="1"/>
          </p:cNvSpPr>
          <p:nvPr>
            <p:ph/>
          </p:nvPr>
        </p:nvSpPr>
        <p:spPr>
          <a:xfrm>
            <a:off x="6823469" y="37870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681,00 </a:t>
            </a:r>
          </a:p>
        </p:txBody>
      </p:sp>
      <p:sp>
        <p:nvSpPr>
          <p:cNvPr id="696" name="TextBox695"/>
          <p:cNvSpPr>
            <a:spLocks noGrp="1"/>
          </p:cNvSpPr>
          <p:nvPr>
            <p:ph/>
          </p:nvPr>
        </p:nvSpPr>
        <p:spPr>
          <a:xfrm>
            <a:off x="7946367" y="37870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697" name="TextBox696"/>
          <p:cNvSpPr>
            <a:spLocks noGrp="1"/>
          </p:cNvSpPr>
          <p:nvPr>
            <p:ph/>
          </p:nvPr>
        </p:nvSpPr>
        <p:spPr>
          <a:xfrm>
            <a:off x="476220" y="399118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3412</a:t>
            </a:r>
          </a:p>
        </p:txBody>
      </p:sp>
      <p:sp>
        <p:nvSpPr>
          <p:cNvPr id="698" name="TextBox697"/>
          <p:cNvSpPr>
            <a:spLocks noGrp="1"/>
          </p:cNvSpPr>
          <p:nvPr>
            <p:ph/>
          </p:nvPr>
        </p:nvSpPr>
        <p:spPr>
          <a:xfrm>
            <a:off x="1111181" y="399118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699" name="TextBox698"/>
          <p:cNvSpPr>
            <a:spLocks noGrp="1"/>
          </p:cNvSpPr>
          <p:nvPr>
            <p:ph/>
          </p:nvPr>
        </p:nvSpPr>
        <p:spPr>
          <a:xfrm>
            <a:off x="1723465" y="399118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700" name="TextBox699"/>
          <p:cNvSpPr>
            <a:spLocks noGrp="1"/>
          </p:cNvSpPr>
          <p:nvPr>
            <p:ph/>
          </p:nvPr>
        </p:nvSpPr>
        <p:spPr>
          <a:xfrm>
            <a:off x="4601105" y="399118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701" name="TextBox700"/>
          <p:cNvSpPr>
            <a:spLocks noGrp="1"/>
          </p:cNvSpPr>
          <p:nvPr>
            <p:ph/>
          </p:nvPr>
        </p:nvSpPr>
        <p:spPr>
          <a:xfrm>
            <a:off x="5712287" y="399118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2 560,00 </a:t>
            </a:r>
          </a:p>
        </p:txBody>
      </p:sp>
      <p:sp>
        <p:nvSpPr>
          <p:cNvPr id="702" name="TextBox701"/>
          <p:cNvSpPr>
            <a:spLocks noGrp="1"/>
          </p:cNvSpPr>
          <p:nvPr>
            <p:ph/>
          </p:nvPr>
        </p:nvSpPr>
        <p:spPr>
          <a:xfrm>
            <a:off x="6823469" y="399118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2 551,90 </a:t>
            </a:r>
          </a:p>
        </p:txBody>
      </p:sp>
      <p:sp>
        <p:nvSpPr>
          <p:cNvPr id="703" name="TextBox702"/>
          <p:cNvSpPr>
            <a:spLocks noGrp="1"/>
          </p:cNvSpPr>
          <p:nvPr>
            <p:ph/>
          </p:nvPr>
        </p:nvSpPr>
        <p:spPr>
          <a:xfrm>
            <a:off x="7946367" y="399118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2 560,00 </a:t>
            </a:r>
          </a:p>
        </p:txBody>
      </p:sp>
      <p:sp>
        <p:nvSpPr>
          <p:cNvPr id="704" name="TextBox703"/>
          <p:cNvSpPr>
            <a:spLocks noGrp="1"/>
          </p:cNvSpPr>
          <p:nvPr>
            <p:ph/>
          </p:nvPr>
        </p:nvSpPr>
        <p:spPr>
          <a:xfrm>
            <a:off x="476220" y="4241954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3412:</a:t>
            </a:r>
          </a:p>
        </p:txBody>
      </p:sp>
      <p:sp>
        <p:nvSpPr>
          <p:cNvPr id="705" name="TextBox704"/>
          <p:cNvSpPr>
            <a:spLocks noGrp="1"/>
          </p:cNvSpPr>
          <p:nvPr>
            <p:ph/>
          </p:nvPr>
        </p:nvSpPr>
        <p:spPr>
          <a:xfrm>
            <a:off x="4601105" y="42419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706" name="TextBox705"/>
          <p:cNvSpPr>
            <a:spLocks noGrp="1"/>
          </p:cNvSpPr>
          <p:nvPr>
            <p:ph/>
          </p:nvPr>
        </p:nvSpPr>
        <p:spPr>
          <a:xfrm>
            <a:off x="5712287" y="42419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15 340,00 </a:t>
            </a:r>
          </a:p>
        </p:txBody>
      </p:sp>
      <p:sp>
        <p:nvSpPr>
          <p:cNvPr id="707" name="TextBox706"/>
          <p:cNvSpPr>
            <a:spLocks noGrp="1"/>
          </p:cNvSpPr>
          <p:nvPr>
            <p:ph/>
          </p:nvPr>
        </p:nvSpPr>
        <p:spPr>
          <a:xfrm>
            <a:off x="6823469" y="42419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14 999,90 </a:t>
            </a:r>
          </a:p>
        </p:txBody>
      </p:sp>
      <p:sp>
        <p:nvSpPr>
          <p:cNvPr id="708" name="TextBox707"/>
          <p:cNvSpPr>
            <a:spLocks noGrp="1"/>
          </p:cNvSpPr>
          <p:nvPr>
            <p:ph/>
          </p:nvPr>
        </p:nvSpPr>
        <p:spPr>
          <a:xfrm>
            <a:off x="7946367" y="42419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15 560,00 </a:t>
            </a:r>
          </a:p>
        </p:txBody>
      </p:sp>
      <p:sp>
        <p:nvSpPr>
          <p:cNvPr id="709" name="TextBox708"/>
          <p:cNvSpPr>
            <a:spLocks noGrp="1"/>
          </p:cNvSpPr>
          <p:nvPr>
            <p:ph/>
          </p:nvPr>
        </p:nvSpPr>
        <p:spPr>
          <a:xfrm>
            <a:off x="476220" y="4535435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Ostatní činnost ve zdravotnictví</a:t>
            </a:r>
          </a:p>
        </p:txBody>
      </p:sp>
      <p:sp>
        <p:nvSpPr>
          <p:cNvPr id="710" name="TextBox709"/>
          <p:cNvSpPr>
            <a:spLocks noGrp="1"/>
          </p:cNvSpPr>
          <p:nvPr>
            <p:ph/>
          </p:nvPr>
        </p:nvSpPr>
        <p:spPr>
          <a:xfrm>
            <a:off x="476220" y="476220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3599</a:t>
            </a:r>
          </a:p>
        </p:txBody>
      </p:sp>
      <p:sp>
        <p:nvSpPr>
          <p:cNvPr id="711" name="TextBox710"/>
          <p:cNvSpPr>
            <a:spLocks noGrp="1"/>
          </p:cNvSpPr>
          <p:nvPr>
            <p:ph/>
          </p:nvPr>
        </p:nvSpPr>
        <p:spPr>
          <a:xfrm>
            <a:off x="1111181" y="476220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5133</a:t>
            </a:r>
          </a:p>
        </p:txBody>
      </p:sp>
      <p:sp>
        <p:nvSpPr>
          <p:cNvPr id="712" name="TextBox711"/>
          <p:cNvSpPr>
            <a:spLocks noGrp="1"/>
          </p:cNvSpPr>
          <p:nvPr>
            <p:ph/>
          </p:nvPr>
        </p:nvSpPr>
        <p:spPr>
          <a:xfrm>
            <a:off x="1723465" y="476220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Léky a zdravotnický materiál</a:t>
            </a:r>
          </a:p>
        </p:txBody>
      </p:sp>
      <p:sp>
        <p:nvSpPr>
          <p:cNvPr id="713" name="TextBox712"/>
          <p:cNvSpPr>
            <a:spLocks noGrp="1"/>
          </p:cNvSpPr>
          <p:nvPr>
            <p:ph/>
          </p:nvPr>
        </p:nvSpPr>
        <p:spPr>
          <a:xfrm>
            <a:off x="4601105" y="47622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714" name="TextBox713"/>
          <p:cNvSpPr>
            <a:spLocks noGrp="1"/>
          </p:cNvSpPr>
          <p:nvPr>
            <p:ph/>
          </p:nvPr>
        </p:nvSpPr>
        <p:spPr>
          <a:xfrm>
            <a:off x="5712287" y="47622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2 510,00 </a:t>
            </a:r>
          </a:p>
        </p:txBody>
      </p:sp>
      <p:sp>
        <p:nvSpPr>
          <p:cNvPr id="715" name="TextBox714"/>
          <p:cNvSpPr>
            <a:spLocks noGrp="1"/>
          </p:cNvSpPr>
          <p:nvPr>
            <p:ph/>
          </p:nvPr>
        </p:nvSpPr>
        <p:spPr>
          <a:xfrm>
            <a:off x="6823469" y="47622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2 501,00 </a:t>
            </a:r>
          </a:p>
        </p:txBody>
      </p:sp>
      <p:sp>
        <p:nvSpPr>
          <p:cNvPr id="716" name="TextBox715"/>
          <p:cNvSpPr>
            <a:spLocks noGrp="1"/>
          </p:cNvSpPr>
          <p:nvPr>
            <p:ph/>
          </p:nvPr>
        </p:nvSpPr>
        <p:spPr>
          <a:xfrm>
            <a:off x="7946367" y="47622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2 510,00 </a:t>
            </a:r>
          </a:p>
        </p:txBody>
      </p:sp>
      <p:sp>
        <p:nvSpPr>
          <p:cNvPr id="717" name="TextBox716"/>
          <p:cNvSpPr>
            <a:spLocks noGrp="1"/>
          </p:cNvSpPr>
          <p:nvPr>
            <p:ph/>
          </p:nvPr>
        </p:nvSpPr>
        <p:spPr>
          <a:xfrm>
            <a:off x="476220" y="5012978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3599:</a:t>
            </a:r>
          </a:p>
        </p:txBody>
      </p:sp>
      <p:sp>
        <p:nvSpPr>
          <p:cNvPr id="718" name="TextBox717"/>
          <p:cNvSpPr>
            <a:spLocks noGrp="1"/>
          </p:cNvSpPr>
          <p:nvPr>
            <p:ph/>
          </p:nvPr>
        </p:nvSpPr>
        <p:spPr>
          <a:xfrm>
            <a:off x="4601105" y="50129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719" name="TextBox718"/>
          <p:cNvSpPr>
            <a:spLocks noGrp="1"/>
          </p:cNvSpPr>
          <p:nvPr>
            <p:ph/>
          </p:nvPr>
        </p:nvSpPr>
        <p:spPr>
          <a:xfrm>
            <a:off x="5712287" y="50129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2 510,00 </a:t>
            </a:r>
          </a:p>
        </p:txBody>
      </p:sp>
      <p:sp>
        <p:nvSpPr>
          <p:cNvPr id="720" name="TextBox719"/>
          <p:cNvSpPr>
            <a:spLocks noGrp="1"/>
          </p:cNvSpPr>
          <p:nvPr>
            <p:ph/>
          </p:nvPr>
        </p:nvSpPr>
        <p:spPr>
          <a:xfrm>
            <a:off x="6823469" y="50129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2 501,00 </a:t>
            </a:r>
          </a:p>
        </p:txBody>
      </p:sp>
      <p:sp>
        <p:nvSpPr>
          <p:cNvPr id="721" name="TextBox720"/>
          <p:cNvSpPr>
            <a:spLocks noGrp="1"/>
          </p:cNvSpPr>
          <p:nvPr>
            <p:ph/>
          </p:nvPr>
        </p:nvSpPr>
        <p:spPr>
          <a:xfrm>
            <a:off x="7946367" y="50129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2 510,00 </a:t>
            </a:r>
          </a:p>
        </p:txBody>
      </p:sp>
      <p:sp>
        <p:nvSpPr>
          <p:cNvPr id="722" name="TextBox721"/>
          <p:cNvSpPr>
            <a:spLocks noGrp="1"/>
          </p:cNvSpPr>
          <p:nvPr>
            <p:ph/>
          </p:nvPr>
        </p:nvSpPr>
        <p:spPr>
          <a:xfrm>
            <a:off x="476220" y="5306459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Nebytové hospodářství</a:t>
            </a:r>
          </a:p>
        </p:txBody>
      </p:sp>
      <p:sp>
        <p:nvSpPr>
          <p:cNvPr id="723" name="TextBox722"/>
          <p:cNvSpPr>
            <a:spLocks noGrp="1"/>
          </p:cNvSpPr>
          <p:nvPr>
            <p:ph/>
          </p:nvPr>
        </p:nvSpPr>
        <p:spPr>
          <a:xfrm>
            <a:off x="476220" y="55332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3613</a:t>
            </a:r>
          </a:p>
        </p:txBody>
      </p:sp>
      <p:sp>
        <p:nvSpPr>
          <p:cNvPr id="724" name="TextBox723"/>
          <p:cNvSpPr>
            <a:spLocks noGrp="1"/>
          </p:cNvSpPr>
          <p:nvPr>
            <p:ph/>
          </p:nvPr>
        </p:nvSpPr>
        <p:spPr>
          <a:xfrm>
            <a:off x="1111181" y="55332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5154</a:t>
            </a:r>
          </a:p>
        </p:txBody>
      </p:sp>
      <p:sp>
        <p:nvSpPr>
          <p:cNvPr id="725" name="TextBox724"/>
          <p:cNvSpPr>
            <a:spLocks noGrp="1"/>
          </p:cNvSpPr>
          <p:nvPr>
            <p:ph/>
          </p:nvPr>
        </p:nvSpPr>
        <p:spPr>
          <a:xfrm>
            <a:off x="1723465" y="553323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Elektrická energie</a:t>
            </a:r>
          </a:p>
        </p:txBody>
      </p:sp>
      <p:sp>
        <p:nvSpPr>
          <p:cNvPr id="726" name="TextBox725"/>
          <p:cNvSpPr>
            <a:spLocks noGrp="1"/>
          </p:cNvSpPr>
          <p:nvPr>
            <p:ph/>
          </p:nvPr>
        </p:nvSpPr>
        <p:spPr>
          <a:xfrm>
            <a:off x="4601105" y="553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727" name="TextBox726"/>
          <p:cNvSpPr>
            <a:spLocks noGrp="1"/>
          </p:cNvSpPr>
          <p:nvPr>
            <p:ph/>
          </p:nvPr>
        </p:nvSpPr>
        <p:spPr>
          <a:xfrm>
            <a:off x="5712287" y="553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3 880,00 </a:t>
            </a:r>
          </a:p>
        </p:txBody>
      </p:sp>
      <p:sp>
        <p:nvSpPr>
          <p:cNvPr id="728" name="TextBox727"/>
          <p:cNvSpPr>
            <a:spLocks noGrp="1"/>
          </p:cNvSpPr>
          <p:nvPr>
            <p:ph/>
          </p:nvPr>
        </p:nvSpPr>
        <p:spPr>
          <a:xfrm>
            <a:off x="6823469" y="553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3 876,34 </a:t>
            </a:r>
          </a:p>
        </p:txBody>
      </p:sp>
      <p:sp>
        <p:nvSpPr>
          <p:cNvPr id="729" name="TextBox728"/>
          <p:cNvSpPr>
            <a:spLocks noGrp="1"/>
          </p:cNvSpPr>
          <p:nvPr>
            <p:ph/>
          </p:nvPr>
        </p:nvSpPr>
        <p:spPr>
          <a:xfrm>
            <a:off x="7946367" y="553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730" name="TextBox729"/>
          <p:cNvSpPr>
            <a:spLocks noGrp="1"/>
          </p:cNvSpPr>
          <p:nvPr>
            <p:ph/>
          </p:nvPr>
        </p:nvSpPr>
        <p:spPr>
          <a:xfrm>
            <a:off x="476220" y="5784002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3613:</a:t>
            </a:r>
          </a:p>
        </p:txBody>
      </p:sp>
      <p:sp>
        <p:nvSpPr>
          <p:cNvPr id="731" name="TextBox730"/>
          <p:cNvSpPr>
            <a:spLocks noGrp="1"/>
          </p:cNvSpPr>
          <p:nvPr>
            <p:ph/>
          </p:nvPr>
        </p:nvSpPr>
        <p:spPr>
          <a:xfrm>
            <a:off x="4601105" y="5784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732" name="TextBox731"/>
          <p:cNvSpPr>
            <a:spLocks noGrp="1"/>
          </p:cNvSpPr>
          <p:nvPr>
            <p:ph/>
          </p:nvPr>
        </p:nvSpPr>
        <p:spPr>
          <a:xfrm>
            <a:off x="5712287" y="5784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3 880,00 </a:t>
            </a:r>
          </a:p>
        </p:txBody>
      </p:sp>
      <p:sp>
        <p:nvSpPr>
          <p:cNvPr id="733" name="TextBox732"/>
          <p:cNvSpPr>
            <a:spLocks noGrp="1"/>
          </p:cNvSpPr>
          <p:nvPr>
            <p:ph/>
          </p:nvPr>
        </p:nvSpPr>
        <p:spPr>
          <a:xfrm>
            <a:off x="6823469" y="5784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3 876,34 </a:t>
            </a:r>
          </a:p>
        </p:txBody>
      </p:sp>
      <p:sp>
        <p:nvSpPr>
          <p:cNvPr id="734" name="TextBox733"/>
          <p:cNvSpPr>
            <a:spLocks noGrp="1"/>
          </p:cNvSpPr>
          <p:nvPr>
            <p:ph/>
          </p:nvPr>
        </p:nvSpPr>
        <p:spPr>
          <a:xfrm>
            <a:off x="7946367" y="578400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735" name="TextBox734"/>
          <p:cNvSpPr>
            <a:spLocks noGrp="1"/>
          </p:cNvSpPr>
          <p:nvPr>
            <p:ph/>
          </p:nvPr>
        </p:nvSpPr>
        <p:spPr>
          <a:xfrm>
            <a:off x="476220" y="6077483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Veřejné osvětlení</a:t>
            </a:r>
          </a:p>
        </p:txBody>
      </p:sp>
      <p:sp>
        <p:nvSpPr>
          <p:cNvPr id="736" name="TextBox735"/>
          <p:cNvSpPr>
            <a:spLocks noGrp="1"/>
          </p:cNvSpPr>
          <p:nvPr>
            <p:ph/>
          </p:nvPr>
        </p:nvSpPr>
        <p:spPr>
          <a:xfrm>
            <a:off x="476220" y="630425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3631</a:t>
            </a:r>
          </a:p>
        </p:txBody>
      </p:sp>
      <p:sp>
        <p:nvSpPr>
          <p:cNvPr id="737" name="TextBox736"/>
          <p:cNvSpPr>
            <a:spLocks noGrp="1"/>
          </p:cNvSpPr>
          <p:nvPr>
            <p:ph/>
          </p:nvPr>
        </p:nvSpPr>
        <p:spPr>
          <a:xfrm>
            <a:off x="1111181" y="630425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5154</a:t>
            </a:r>
          </a:p>
        </p:txBody>
      </p:sp>
      <p:sp>
        <p:nvSpPr>
          <p:cNvPr id="738" name="TextBox737"/>
          <p:cNvSpPr>
            <a:spLocks noGrp="1"/>
          </p:cNvSpPr>
          <p:nvPr>
            <p:ph/>
          </p:nvPr>
        </p:nvSpPr>
        <p:spPr>
          <a:xfrm>
            <a:off x="1723465" y="630425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Elektrická energie</a:t>
            </a:r>
          </a:p>
        </p:txBody>
      </p:sp>
      <p:sp>
        <p:nvSpPr>
          <p:cNvPr id="739" name="TextBox738"/>
          <p:cNvSpPr>
            <a:spLocks noGrp="1"/>
          </p:cNvSpPr>
          <p:nvPr>
            <p:ph/>
          </p:nvPr>
        </p:nvSpPr>
        <p:spPr>
          <a:xfrm>
            <a:off x="4601105" y="63042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50 000,00 </a:t>
            </a:r>
          </a:p>
        </p:txBody>
      </p:sp>
      <p:sp>
        <p:nvSpPr>
          <p:cNvPr id="740" name="TextBox739"/>
          <p:cNvSpPr>
            <a:spLocks noGrp="1"/>
          </p:cNvSpPr>
          <p:nvPr>
            <p:ph/>
          </p:nvPr>
        </p:nvSpPr>
        <p:spPr>
          <a:xfrm>
            <a:off x="5712287" y="63042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50 000,00 </a:t>
            </a:r>
          </a:p>
        </p:txBody>
      </p:sp>
      <p:sp>
        <p:nvSpPr>
          <p:cNvPr id="741" name="TextBox740"/>
          <p:cNvSpPr>
            <a:spLocks noGrp="1"/>
          </p:cNvSpPr>
          <p:nvPr>
            <p:ph/>
          </p:nvPr>
        </p:nvSpPr>
        <p:spPr>
          <a:xfrm>
            <a:off x="6823469" y="63042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26 360,00 </a:t>
            </a:r>
          </a:p>
        </p:txBody>
      </p:sp>
      <p:sp>
        <p:nvSpPr>
          <p:cNvPr id="742" name="TextBox741"/>
          <p:cNvSpPr>
            <a:spLocks noGrp="1"/>
          </p:cNvSpPr>
          <p:nvPr>
            <p:ph/>
          </p:nvPr>
        </p:nvSpPr>
        <p:spPr>
          <a:xfrm>
            <a:off x="7946367" y="63042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38 000,00 </a:t>
            </a:r>
          </a:p>
        </p:txBody>
      </p:sp>
      <p:sp>
        <p:nvSpPr>
          <p:cNvPr id="743" name="TextBox742"/>
          <p:cNvSpPr>
            <a:spLocks noGrp="1"/>
          </p:cNvSpPr>
          <p:nvPr>
            <p:ph/>
          </p:nvPr>
        </p:nvSpPr>
        <p:spPr>
          <a:xfrm>
            <a:off x="476220" y="650834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3631</a:t>
            </a:r>
          </a:p>
        </p:txBody>
      </p:sp>
      <p:sp>
        <p:nvSpPr>
          <p:cNvPr id="744" name="TextBox743"/>
          <p:cNvSpPr>
            <a:spLocks noGrp="1"/>
          </p:cNvSpPr>
          <p:nvPr>
            <p:ph/>
          </p:nvPr>
        </p:nvSpPr>
        <p:spPr>
          <a:xfrm>
            <a:off x="1111181" y="650834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5171</a:t>
            </a:r>
          </a:p>
        </p:txBody>
      </p:sp>
      <p:sp>
        <p:nvSpPr>
          <p:cNvPr id="745" name="TextBox744"/>
          <p:cNvSpPr>
            <a:spLocks noGrp="1"/>
          </p:cNvSpPr>
          <p:nvPr>
            <p:ph/>
          </p:nvPr>
        </p:nvSpPr>
        <p:spPr>
          <a:xfrm>
            <a:off x="1723465" y="650834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Opravy a udržování</a:t>
            </a:r>
          </a:p>
        </p:txBody>
      </p:sp>
      <p:sp>
        <p:nvSpPr>
          <p:cNvPr id="746" name="TextBox745"/>
          <p:cNvSpPr>
            <a:spLocks noGrp="1"/>
          </p:cNvSpPr>
          <p:nvPr>
            <p:ph/>
          </p:nvPr>
        </p:nvSpPr>
        <p:spPr>
          <a:xfrm>
            <a:off x="4601105" y="650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180 000,00 </a:t>
            </a:r>
          </a:p>
        </p:txBody>
      </p:sp>
      <p:sp>
        <p:nvSpPr>
          <p:cNvPr id="747" name="TextBox746"/>
          <p:cNvSpPr>
            <a:spLocks noGrp="1"/>
          </p:cNvSpPr>
          <p:nvPr>
            <p:ph/>
          </p:nvPr>
        </p:nvSpPr>
        <p:spPr>
          <a:xfrm>
            <a:off x="5712287" y="650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180 000,00 </a:t>
            </a:r>
          </a:p>
        </p:txBody>
      </p:sp>
      <p:sp>
        <p:nvSpPr>
          <p:cNvPr id="748" name="TextBox747"/>
          <p:cNvSpPr>
            <a:spLocks noGrp="1"/>
          </p:cNvSpPr>
          <p:nvPr>
            <p:ph/>
          </p:nvPr>
        </p:nvSpPr>
        <p:spPr>
          <a:xfrm>
            <a:off x="6823469" y="650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749" name="TextBox748"/>
          <p:cNvSpPr>
            <a:spLocks noGrp="1"/>
          </p:cNvSpPr>
          <p:nvPr>
            <p:ph/>
          </p:nvPr>
        </p:nvSpPr>
        <p:spPr>
          <a:xfrm>
            <a:off x="7946367" y="650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180 000,00 </a:t>
            </a:r>
          </a:p>
        </p:txBody>
      </p:sp>
      <p:sp>
        <p:nvSpPr>
          <p:cNvPr id="750" name="TextBox749"/>
          <p:cNvSpPr>
            <a:spLocks noGrp="1"/>
          </p:cNvSpPr>
          <p:nvPr>
            <p:ph/>
          </p:nvPr>
        </p:nvSpPr>
        <p:spPr>
          <a:xfrm>
            <a:off x="476220" y="6759121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3631:</a:t>
            </a:r>
          </a:p>
        </p:txBody>
      </p:sp>
      <p:sp>
        <p:nvSpPr>
          <p:cNvPr id="751" name="TextBox750"/>
          <p:cNvSpPr>
            <a:spLocks noGrp="1"/>
          </p:cNvSpPr>
          <p:nvPr>
            <p:ph/>
          </p:nvPr>
        </p:nvSpPr>
        <p:spPr>
          <a:xfrm>
            <a:off x="4601105" y="67591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230 000,00 </a:t>
            </a:r>
          </a:p>
        </p:txBody>
      </p:sp>
      <p:sp>
        <p:nvSpPr>
          <p:cNvPr id="752" name="TextBox751"/>
          <p:cNvSpPr>
            <a:spLocks noGrp="1"/>
          </p:cNvSpPr>
          <p:nvPr>
            <p:ph/>
          </p:nvPr>
        </p:nvSpPr>
        <p:spPr>
          <a:xfrm>
            <a:off x="5712287" y="67591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230 000,00 </a:t>
            </a:r>
          </a:p>
        </p:txBody>
      </p:sp>
      <p:sp>
        <p:nvSpPr>
          <p:cNvPr id="753" name="TextBox752"/>
          <p:cNvSpPr>
            <a:spLocks noGrp="1"/>
          </p:cNvSpPr>
          <p:nvPr>
            <p:ph/>
          </p:nvPr>
        </p:nvSpPr>
        <p:spPr>
          <a:xfrm>
            <a:off x="6823469" y="67591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26 360,00 </a:t>
            </a:r>
          </a:p>
        </p:txBody>
      </p:sp>
      <p:sp>
        <p:nvSpPr>
          <p:cNvPr id="754" name="TextBox753"/>
          <p:cNvSpPr>
            <a:spLocks noGrp="1"/>
          </p:cNvSpPr>
          <p:nvPr>
            <p:ph/>
          </p:nvPr>
        </p:nvSpPr>
        <p:spPr>
          <a:xfrm>
            <a:off x="7946367" y="67591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218 000,00 </a:t>
            </a:r>
          </a:p>
        </p:txBody>
      </p:sp>
      <p:sp>
        <p:nvSpPr>
          <p:cNvPr id="755" name="TextBox754"/>
          <p:cNvSpPr>
            <a:spLocks noGrp="1"/>
          </p:cNvSpPr>
          <p:nvPr>
            <p:ph/>
          </p:nvPr>
        </p:nvSpPr>
        <p:spPr>
          <a:xfrm>
            <a:off x="476220" y="7052601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Komunální služby a územní rozvoj jinde nezařazené</a:t>
            </a:r>
          </a:p>
        </p:txBody>
      </p:sp>
      <p:sp>
        <p:nvSpPr>
          <p:cNvPr id="756" name="TextBox755"/>
          <p:cNvSpPr>
            <a:spLocks noGrp="1"/>
          </p:cNvSpPr>
          <p:nvPr>
            <p:ph/>
          </p:nvPr>
        </p:nvSpPr>
        <p:spPr>
          <a:xfrm>
            <a:off x="476220" y="727937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757" name="TextBox756"/>
          <p:cNvSpPr>
            <a:spLocks noGrp="1"/>
          </p:cNvSpPr>
          <p:nvPr>
            <p:ph/>
          </p:nvPr>
        </p:nvSpPr>
        <p:spPr>
          <a:xfrm>
            <a:off x="1111181" y="727937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5011</a:t>
            </a:r>
          </a:p>
        </p:txBody>
      </p:sp>
      <p:sp>
        <p:nvSpPr>
          <p:cNvPr id="758" name="TextBox757"/>
          <p:cNvSpPr>
            <a:spLocks noGrp="1"/>
          </p:cNvSpPr>
          <p:nvPr>
            <p:ph/>
          </p:nvPr>
        </p:nvSpPr>
        <p:spPr>
          <a:xfrm>
            <a:off x="1723465" y="7279373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Platy zaměst. v pr.poměru vyjma zaměst. na služ.m.</a:t>
            </a:r>
          </a:p>
        </p:txBody>
      </p:sp>
      <p:sp>
        <p:nvSpPr>
          <p:cNvPr id="759" name="TextBox758"/>
          <p:cNvSpPr>
            <a:spLocks noGrp="1"/>
          </p:cNvSpPr>
          <p:nvPr>
            <p:ph/>
          </p:nvPr>
        </p:nvSpPr>
        <p:spPr>
          <a:xfrm>
            <a:off x="4601105" y="72793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410 000,00 </a:t>
            </a:r>
          </a:p>
        </p:txBody>
      </p:sp>
      <p:sp>
        <p:nvSpPr>
          <p:cNvPr id="760" name="TextBox759"/>
          <p:cNvSpPr>
            <a:spLocks noGrp="1"/>
          </p:cNvSpPr>
          <p:nvPr>
            <p:ph/>
          </p:nvPr>
        </p:nvSpPr>
        <p:spPr>
          <a:xfrm>
            <a:off x="5712287" y="72793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410 000,00 </a:t>
            </a:r>
          </a:p>
        </p:txBody>
      </p:sp>
      <p:sp>
        <p:nvSpPr>
          <p:cNvPr id="761" name="TextBox760"/>
          <p:cNvSpPr>
            <a:spLocks noGrp="1"/>
          </p:cNvSpPr>
          <p:nvPr>
            <p:ph/>
          </p:nvPr>
        </p:nvSpPr>
        <p:spPr>
          <a:xfrm>
            <a:off x="6823469" y="72793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270 247,00 </a:t>
            </a:r>
          </a:p>
        </p:txBody>
      </p:sp>
      <p:sp>
        <p:nvSpPr>
          <p:cNvPr id="762" name="TextBox761"/>
          <p:cNvSpPr>
            <a:spLocks noGrp="1"/>
          </p:cNvSpPr>
          <p:nvPr>
            <p:ph/>
          </p:nvPr>
        </p:nvSpPr>
        <p:spPr>
          <a:xfrm>
            <a:off x="7946367" y="72793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420 000,00 </a:t>
            </a:r>
          </a:p>
        </p:txBody>
      </p:sp>
      <p:sp>
        <p:nvSpPr>
          <p:cNvPr id="763" name="TextBox762"/>
          <p:cNvSpPr>
            <a:spLocks noGrp="1"/>
          </p:cNvSpPr>
          <p:nvPr>
            <p:ph/>
          </p:nvPr>
        </p:nvSpPr>
        <p:spPr>
          <a:xfrm>
            <a:off x="476220" y="763937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764" name="TextBox763"/>
          <p:cNvSpPr>
            <a:spLocks noGrp="1"/>
          </p:cNvSpPr>
          <p:nvPr>
            <p:ph/>
          </p:nvPr>
        </p:nvSpPr>
        <p:spPr>
          <a:xfrm>
            <a:off x="1111181" y="763937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5021</a:t>
            </a:r>
          </a:p>
        </p:txBody>
      </p:sp>
      <p:sp>
        <p:nvSpPr>
          <p:cNvPr id="765" name="TextBox764"/>
          <p:cNvSpPr>
            <a:spLocks noGrp="1"/>
          </p:cNvSpPr>
          <p:nvPr>
            <p:ph/>
          </p:nvPr>
        </p:nvSpPr>
        <p:spPr>
          <a:xfrm>
            <a:off x="1723465" y="763937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osobní výdaje</a:t>
            </a:r>
          </a:p>
        </p:txBody>
      </p:sp>
      <p:sp>
        <p:nvSpPr>
          <p:cNvPr id="766" name="TextBox765"/>
          <p:cNvSpPr>
            <a:spLocks noGrp="1"/>
          </p:cNvSpPr>
          <p:nvPr>
            <p:ph/>
          </p:nvPr>
        </p:nvSpPr>
        <p:spPr>
          <a:xfrm>
            <a:off x="4601105" y="76393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50 000,00 </a:t>
            </a:r>
          </a:p>
        </p:txBody>
      </p:sp>
      <p:sp>
        <p:nvSpPr>
          <p:cNvPr id="767" name="TextBox766"/>
          <p:cNvSpPr>
            <a:spLocks noGrp="1"/>
          </p:cNvSpPr>
          <p:nvPr>
            <p:ph/>
          </p:nvPr>
        </p:nvSpPr>
        <p:spPr>
          <a:xfrm>
            <a:off x="5712287" y="76393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50 000,00 </a:t>
            </a:r>
          </a:p>
        </p:txBody>
      </p:sp>
      <p:sp>
        <p:nvSpPr>
          <p:cNvPr id="768" name="TextBox767"/>
          <p:cNvSpPr>
            <a:spLocks noGrp="1"/>
          </p:cNvSpPr>
          <p:nvPr>
            <p:ph/>
          </p:nvPr>
        </p:nvSpPr>
        <p:spPr>
          <a:xfrm>
            <a:off x="6823469" y="76393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14 616,00 </a:t>
            </a:r>
          </a:p>
        </p:txBody>
      </p:sp>
      <p:sp>
        <p:nvSpPr>
          <p:cNvPr id="769" name="TextBox768"/>
          <p:cNvSpPr>
            <a:spLocks noGrp="1"/>
          </p:cNvSpPr>
          <p:nvPr>
            <p:ph/>
          </p:nvPr>
        </p:nvSpPr>
        <p:spPr>
          <a:xfrm>
            <a:off x="7946367" y="763937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50 000,00 </a:t>
            </a:r>
          </a:p>
        </p:txBody>
      </p:sp>
      <p:sp>
        <p:nvSpPr>
          <p:cNvPr id="770" name="TextBox769"/>
          <p:cNvSpPr>
            <a:spLocks noGrp="1"/>
          </p:cNvSpPr>
          <p:nvPr>
            <p:ph/>
          </p:nvPr>
        </p:nvSpPr>
        <p:spPr>
          <a:xfrm>
            <a:off x="476220" y="784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771" name="TextBox770"/>
          <p:cNvSpPr>
            <a:spLocks noGrp="1"/>
          </p:cNvSpPr>
          <p:nvPr>
            <p:ph/>
          </p:nvPr>
        </p:nvSpPr>
        <p:spPr>
          <a:xfrm>
            <a:off x="1111181" y="784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5031</a:t>
            </a:r>
          </a:p>
        </p:txBody>
      </p:sp>
      <p:sp>
        <p:nvSpPr>
          <p:cNvPr id="772" name="TextBox771"/>
          <p:cNvSpPr>
            <a:spLocks noGrp="1"/>
          </p:cNvSpPr>
          <p:nvPr>
            <p:ph/>
          </p:nvPr>
        </p:nvSpPr>
        <p:spPr>
          <a:xfrm>
            <a:off x="1723465" y="7843467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Povinné poj.na soc.zab.a přísp.na st.pol.zaměstnan</a:t>
            </a:r>
          </a:p>
        </p:txBody>
      </p:sp>
      <p:sp>
        <p:nvSpPr>
          <p:cNvPr id="773" name="TextBox772"/>
          <p:cNvSpPr>
            <a:spLocks noGrp="1"/>
          </p:cNvSpPr>
          <p:nvPr>
            <p:ph/>
          </p:nvPr>
        </p:nvSpPr>
        <p:spPr>
          <a:xfrm>
            <a:off x="4601105" y="784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90 000,00 </a:t>
            </a:r>
          </a:p>
        </p:txBody>
      </p:sp>
      <p:sp>
        <p:nvSpPr>
          <p:cNvPr id="774" name="TextBox773"/>
          <p:cNvSpPr>
            <a:spLocks noGrp="1"/>
          </p:cNvSpPr>
          <p:nvPr>
            <p:ph/>
          </p:nvPr>
        </p:nvSpPr>
        <p:spPr>
          <a:xfrm>
            <a:off x="5712287" y="784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90 000,00 </a:t>
            </a:r>
          </a:p>
        </p:txBody>
      </p:sp>
      <p:sp>
        <p:nvSpPr>
          <p:cNvPr id="775" name="TextBox774"/>
          <p:cNvSpPr>
            <a:spLocks noGrp="1"/>
          </p:cNvSpPr>
          <p:nvPr>
            <p:ph/>
          </p:nvPr>
        </p:nvSpPr>
        <p:spPr>
          <a:xfrm>
            <a:off x="6823469" y="784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64 338,00 </a:t>
            </a:r>
          </a:p>
        </p:txBody>
      </p:sp>
      <p:sp>
        <p:nvSpPr>
          <p:cNvPr id="776" name="TextBox775"/>
          <p:cNvSpPr>
            <a:spLocks noGrp="1"/>
          </p:cNvSpPr>
          <p:nvPr>
            <p:ph/>
          </p:nvPr>
        </p:nvSpPr>
        <p:spPr>
          <a:xfrm>
            <a:off x="7946367" y="784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91 000,00 </a:t>
            </a:r>
          </a:p>
        </p:txBody>
      </p:sp>
      <p:sp>
        <p:nvSpPr>
          <p:cNvPr id="777" name="TextBox776"/>
          <p:cNvSpPr>
            <a:spLocks noGrp="1"/>
          </p:cNvSpPr>
          <p:nvPr>
            <p:ph/>
          </p:nvPr>
        </p:nvSpPr>
        <p:spPr>
          <a:xfrm>
            <a:off x="476220" y="820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778" name="TextBox777"/>
          <p:cNvSpPr>
            <a:spLocks noGrp="1"/>
          </p:cNvSpPr>
          <p:nvPr>
            <p:ph/>
          </p:nvPr>
        </p:nvSpPr>
        <p:spPr>
          <a:xfrm>
            <a:off x="1111181" y="820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5032</a:t>
            </a:r>
          </a:p>
        </p:txBody>
      </p:sp>
      <p:sp>
        <p:nvSpPr>
          <p:cNvPr id="779" name="TextBox778"/>
          <p:cNvSpPr>
            <a:spLocks noGrp="1"/>
          </p:cNvSpPr>
          <p:nvPr>
            <p:ph/>
          </p:nvPr>
        </p:nvSpPr>
        <p:spPr>
          <a:xfrm>
            <a:off x="1723465" y="8203467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Povinné pojistné na veřejné zdravotní pojištění</a:t>
            </a:r>
          </a:p>
        </p:txBody>
      </p:sp>
      <p:sp>
        <p:nvSpPr>
          <p:cNvPr id="780" name="TextBox779"/>
          <p:cNvSpPr>
            <a:spLocks noGrp="1"/>
          </p:cNvSpPr>
          <p:nvPr>
            <p:ph/>
          </p:nvPr>
        </p:nvSpPr>
        <p:spPr>
          <a:xfrm>
            <a:off x="4601105" y="820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37 000,00 </a:t>
            </a:r>
          </a:p>
        </p:txBody>
      </p:sp>
      <p:sp>
        <p:nvSpPr>
          <p:cNvPr id="781" name="TextBox780"/>
          <p:cNvSpPr>
            <a:spLocks noGrp="1"/>
          </p:cNvSpPr>
          <p:nvPr>
            <p:ph/>
          </p:nvPr>
        </p:nvSpPr>
        <p:spPr>
          <a:xfrm>
            <a:off x="5712287" y="820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37 000,00 </a:t>
            </a:r>
          </a:p>
        </p:txBody>
      </p:sp>
      <p:sp>
        <p:nvSpPr>
          <p:cNvPr id="782" name="TextBox781"/>
          <p:cNvSpPr>
            <a:spLocks noGrp="1"/>
          </p:cNvSpPr>
          <p:nvPr>
            <p:ph/>
          </p:nvPr>
        </p:nvSpPr>
        <p:spPr>
          <a:xfrm>
            <a:off x="6823469" y="820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23 346,00 </a:t>
            </a:r>
          </a:p>
        </p:txBody>
      </p:sp>
      <p:sp>
        <p:nvSpPr>
          <p:cNvPr id="783" name="TextBox782"/>
          <p:cNvSpPr>
            <a:spLocks noGrp="1"/>
          </p:cNvSpPr>
          <p:nvPr>
            <p:ph/>
          </p:nvPr>
        </p:nvSpPr>
        <p:spPr>
          <a:xfrm>
            <a:off x="7946367" y="820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38 000,00 </a:t>
            </a:r>
          </a:p>
        </p:txBody>
      </p:sp>
      <p:sp>
        <p:nvSpPr>
          <p:cNvPr id="784" name="TextBox783"/>
          <p:cNvSpPr>
            <a:spLocks noGrp="1"/>
          </p:cNvSpPr>
          <p:nvPr>
            <p:ph/>
          </p:nvPr>
        </p:nvSpPr>
        <p:spPr>
          <a:xfrm>
            <a:off x="476220" y="856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785" name="TextBox784"/>
          <p:cNvSpPr>
            <a:spLocks noGrp="1"/>
          </p:cNvSpPr>
          <p:nvPr>
            <p:ph/>
          </p:nvPr>
        </p:nvSpPr>
        <p:spPr>
          <a:xfrm>
            <a:off x="1111181" y="856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5038</a:t>
            </a:r>
          </a:p>
        </p:txBody>
      </p:sp>
      <p:sp>
        <p:nvSpPr>
          <p:cNvPr id="786" name="TextBox785"/>
          <p:cNvSpPr>
            <a:spLocks noGrp="1"/>
          </p:cNvSpPr>
          <p:nvPr>
            <p:ph/>
          </p:nvPr>
        </p:nvSpPr>
        <p:spPr>
          <a:xfrm>
            <a:off x="1723465" y="8563467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Pojist.na zákon.poj.odpov. zaměst. za škodu při PÚ</a:t>
            </a:r>
          </a:p>
        </p:txBody>
      </p:sp>
      <p:sp>
        <p:nvSpPr>
          <p:cNvPr id="787" name="TextBox786"/>
          <p:cNvSpPr>
            <a:spLocks noGrp="1"/>
          </p:cNvSpPr>
          <p:nvPr>
            <p:ph/>
          </p:nvPr>
        </p:nvSpPr>
        <p:spPr>
          <a:xfrm>
            <a:off x="4601105" y="856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788" name="TextBox787"/>
          <p:cNvSpPr>
            <a:spLocks noGrp="1"/>
          </p:cNvSpPr>
          <p:nvPr>
            <p:ph/>
          </p:nvPr>
        </p:nvSpPr>
        <p:spPr>
          <a:xfrm>
            <a:off x="5712287" y="856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789" name="TextBox788"/>
          <p:cNvSpPr>
            <a:spLocks noGrp="1"/>
          </p:cNvSpPr>
          <p:nvPr>
            <p:ph/>
          </p:nvPr>
        </p:nvSpPr>
        <p:spPr>
          <a:xfrm>
            <a:off x="6823469" y="856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2 088,00 </a:t>
            </a:r>
          </a:p>
        </p:txBody>
      </p:sp>
      <p:sp>
        <p:nvSpPr>
          <p:cNvPr id="790" name="TextBox789"/>
          <p:cNvSpPr>
            <a:spLocks noGrp="1"/>
          </p:cNvSpPr>
          <p:nvPr>
            <p:ph/>
          </p:nvPr>
        </p:nvSpPr>
        <p:spPr>
          <a:xfrm>
            <a:off x="7946367" y="856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791" name="TextBox790"/>
          <p:cNvSpPr>
            <a:spLocks noGrp="1"/>
          </p:cNvSpPr>
          <p:nvPr>
            <p:ph/>
          </p:nvPr>
        </p:nvSpPr>
        <p:spPr>
          <a:xfrm>
            <a:off x="476220" y="892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792" name="TextBox791"/>
          <p:cNvSpPr>
            <a:spLocks noGrp="1"/>
          </p:cNvSpPr>
          <p:nvPr>
            <p:ph/>
          </p:nvPr>
        </p:nvSpPr>
        <p:spPr>
          <a:xfrm>
            <a:off x="1111181" y="892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5134</a:t>
            </a:r>
          </a:p>
        </p:txBody>
      </p:sp>
      <p:sp>
        <p:nvSpPr>
          <p:cNvPr id="793" name="TextBox792"/>
          <p:cNvSpPr>
            <a:spLocks noGrp="1"/>
          </p:cNvSpPr>
          <p:nvPr>
            <p:ph/>
          </p:nvPr>
        </p:nvSpPr>
        <p:spPr>
          <a:xfrm>
            <a:off x="1723465" y="8923467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Prádlo, oděv a obuv s výjimkou ochranných pomůcek</a:t>
            </a:r>
          </a:p>
        </p:txBody>
      </p:sp>
      <p:sp>
        <p:nvSpPr>
          <p:cNvPr id="794" name="TextBox793"/>
          <p:cNvSpPr>
            <a:spLocks noGrp="1"/>
          </p:cNvSpPr>
          <p:nvPr>
            <p:ph/>
          </p:nvPr>
        </p:nvSpPr>
        <p:spPr>
          <a:xfrm>
            <a:off x="4601105" y="892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795" name="TextBox794"/>
          <p:cNvSpPr>
            <a:spLocks noGrp="1"/>
          </p:cNvSpPr>
          <p:nvPr>
            <p:ph/>
          </p:nvPr>
        </p:nvSpPr>
        <p:spPr>
          <a:xfrm>
            <a:off x="5712287" y="892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1 310,00 </a:t>
            </a:r>
          </a:p>
        </p:txBody>
      </p:sp>
      <p:sp>
        <p:nvSpPr>
          <p:cNvPr id="796" name="TextBox795"/>
          <p:cNvSpPr>
            <a:spLocks noGrp="1"/>
          </p:cNvSpPr>
          <p:nvPr>
            <p:ph/>
          </p:nvPr>
        </p:nvSpPr>
        <p:spPr>
          <a:xfrm>
            <a:off x="6823469" y="892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1 306,00 </a:t>
            </a:r>
          </a:p>
        </p:txBody>
      </p:sp>
      <p:sp>
        <p:nvSpPr>
          <p:cNvPr id="797" name="TextBox796"/>
          <p:cNvSpPr>
            <a:spLocks noGrp="1"/>
          </p:cNvSpPr>
          <p:nvPr>
            <p:ph/>
          </p:nvPr>
        </p:nvSpPr>
        <p:spPr>
          <a:xfrm>
            <a:off x="7946367" y="892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2 500,00 </a:t>
            </a:r>
          </a:p>
        </p:txBody>
      </p:sp>
      <p:sp>
        <p:nvSpPr>
          <p:cNvPr id="798" name="TextBox797"/>
          <p:cNvSpPr>
            <a:spLocks noGrp="1"/>
          </p:cNvSpPr>
          <p:nvPr>
            <p:ph/>
          </p:nvPr>
        </p:nvSpPr>
        <p:spPr>
          <a:xfrm>
            <a:off x="476220" y="928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799" name="TextBox798"/>
          <p:cNvSpPr>
            <a:spLocks noGrp="1"/>
          </p:cNvSpPr>
          <p:nvPr>
            <p:ph/>
          </p:nvPr>
        </p:nvSpPr>
        <p:spPr>
          <a:xfrm>
            <a:off x="1111181" y="928346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5137</a:t>
            </a:r>
          </a:p>
        </p:txBody>
      </p:sp>
      <p:sp>
        <p:nvSpPr>
          <p:cNvPr id="800" name="TextBox799"/>
          <p:cNvSpPr>
            <a:spLocks noGrp="1"/>
          </p:cNvSpPr>
          <p:nvPr>
            <p:ph/>
          </p:nvPr>
        </p:nvSpPr>
        <p:spPr>
          <a:xfrm>
            <a:off x="1723465" y="928346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Drobný dlouhodobý hmotný majetek</a:t>
            </a:r>
          </a:p>
        </p:txBody>
      </p:sp>
      <p:sp>
        <p:nvSpPr>
          <p:cNvPr id="801" name="TextBox800"/>
          <p:cNvSpPr>
            <a:spLocks noGrp="1"/>
          </p:cNvSpPr>
          <p:nvPr>
            <p:ph/>
          </p:nvPr>
        </p:nvSpPr>
        <p:spPr>
          <a:xfrm>
            <a:off x="4601105" y="928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4 000,00 </a:t>
            </a:r>
          </a:p>
        </p:txBody>
      </p:sp>
      <p:sp>
        <p:nvSpPr>
          <p:cNvPr id="802" name="TextBox801"/>
          <p:cNvSpPr>
            <a:spLocks noGrp="1"/>
          </p:cNvSpPr>
          <p:nvPr>
            <p:ph/>
          </p:nvPr>
        </p:nvSpPr>
        <p:spPr>
          <a:xfrm>
            <a:off x="5712287" y="928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4 000,00 </a:t>
            </a:r>
          </a:p>
        </p:txBody>
      </p:sp>
      <p:sp>
        <p:nvSpPr>
          <p:cNvPr id="803" name="TextBox802"/>
          <p:cNvSpPr>
            <a:spLocks noGrp="1"/>
          </p:cNvSpPr>
          <p:nvPr>
            <p:ph/>
          </p:nvPr>
        </p:nvSpPr>
        <p:spPr>
          <a:xfrm>
            <a:off x="6823469" y="928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804" name="TextBox803"/>
          <p:cNvSpPr>
            <a:spLocks noGrp="1"/>
          </p:cNvSpPr>
          <p:nvPr>
            <p:ph/>
          </p:nvPr>
        </p:nvSpPr>
        <p:spPr>
          <a:xfrm>
            <a:off x="7946367" y="928346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805" name="TextBox804"/>
          <p:cNvSpPr>
            <a:spLocks noGrp="1"/>
          </p:cNvSpPr>
          <p:nvPr>
            <p:ph/>
          </p:nvPr>
        </p:nvSpPr>
        <p:spPr>
          <a:xfrm>
            <a:off x="476220" y="948756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806" name="TextBox805"/>
          <p:cNvSpPr>
            <a:spLocks noGrp="1"/>
          </p:cNvSpPr>
          <p:nvPr>
            <p:ph/>
          </p:nvPr>
        </p:nvSpPr>
        <p:spPr>
          <a:xfrm>
            <a:off x="1111181" y="948756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807" name="TextBox806"/>
          <p:cNvSpPr>
            <a:spLocks noGrp="1"/>
          </p:cNvSpPr>
          <p:nvPr>
            <p:ph/>
          </p:nvPr>
        </p:nvSpPr>
        <p:spPr>
          <a:xfrm>
            <a:off x="1723465" y="948756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808" name="TextBox807"/>
          <p:cNvSpPr>
            <a:spLocks noGrp="1"/>
          </p:cNvSpPr>
          <p:nvPr>
            <p:ph/>
          </p:nvPr>
        </p:nvSpPr>
        <p:spPr>
          <a:xfrm>
            <a:off x="4601105" y="948756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809" name="TextBox808"/>
          <p:cNvSpPr>
            <a:spLocks noGrp="1"/>
          </p:cNvSpPr>
          <p:nvPr>
            <p:ph/>
          </p:nvPr>
        </p:nvSpPr>
        <p:spPr>
          <a:xfrm>
            <a:off x="5712287" y="948756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16 200,00 </a:t>
            </a:r>
          </a:p>
        </p:txBody>
      </p:sp>
      <p:sp>
        <p:nvSpPr>
          <p:cNvPr id="810" name="TextBox809"/>
          <p:cNvSpPr>
            <a:spLocks noGrp="1"/>
          </p:cNvSpPr>
          <p:nvPr>
            <p:ph/>
          </p:nvPr>
        </p:nvSpPr>
        <p:spPr>
          <a:xfrm>
            <a:off x="6823469" y="948756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16 191,00 </a:t>
            </a:r>
          </a:p>
        </p:txBody>
      </p:sp>
      <p:sp>
        <p:nvSpPr>
          <p:cNvPr id="811" name="TextBox810"/>
          <p:cNvSpPr>
            <a:spLocks noGrp="1"/>
          </p:cNvSpPr>
          <p:nvPr>
            <p:ph/>
          </p:nvPr>
        </p:nvSpPr>
        <p:spPr>
          <a:xfrm>
            <a:off x="7946367" y="948756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16 200,00 </a:t>
            </a:r>
          </a:p>
        </p:txBody>
      </p:sp>
      <p:sp>
        <p:nvSpPr>
          <p:cNvPr id="812" name="TextBox811"/>
          <p:cNvSpPr>
            <a:spLocks noGrp="1"/>
          </p:cNvSpPr>
          <p:nvPr>
            <p:ph/>
          </p:nvPr>
        </p:nvSpPr>
        <p:spPr>
          <a:xfrm>
            <a:off x="476220" y="969165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813" name="TextBox812"/>
          <p:cNvSpPr>
            <a:spLocks noGrp="1"/>
          </p:cNvSpPr>
          <p:nvPr>
            <p:ph/>
          </p:nvPr>
        </p:nvSpPr>
        <p:spPr>
          <a:xfrm>
            <a:off x="1111181" y="969165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5173</a:t>
            </a:r>
          </a:p>
        </p:txBody>
      </p:sp>
      <p:sp>
        <p:nvSpPr>
          <p:cNvPr id="814" name="TextBox813"/>
          <p:cNvSpPr>
            <a:spLocks noGrp="1"/>
          </p:cNvSpPr>
          <p:nvPr>
            <p:ph/>
          </p:nvPr>
        </p:nvSpPr>
        <p:spPr>
          <a:xfrm>
            <a:off x="1723465" y="969165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Cestovné</a:t>
            </a:r>
          </a:p>
        </p:txBody>
      </p:sp>
      <p:sp>
        <p:nvSpPr>
          <p:cNvPr id="815" name="TextBox814"/>
          <p:cNvSpPr>
            <a:spLocks noGrp="1"/>
          </p:cNvSpPr>
          <p:nvPr>
            <p:ph/>
          </p:nvPr>
        </p:nvSpPr>
        <p:spPr>
          <a:xfrm>
            <a:off x="4601105" y="969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816" name="TextBox815"/>
          <p:cNvSpPr>
            <a:spLocks noGrp="1"/>
          </p:cNvSpPr>
          <p:nvPr>
            <p:ph/>
          </p:nvPr>
        </p:nvSpPr>
        <p:spPr>
          <a:xfrm>
            <a:off x="5712287" y="969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817" name="TextBox816"/>
          <p:cNvSpPr>
            <a:spLocks noGrp="1"/>
          </p:cNvSpPr>
          <p:nvPr>
            <p:ph/>
          </p:nvPr>
        </p:nvSpPr>
        <p:spPr>
          <a:xfrm>
            <a:off x="6823469" y="969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1 740,00 </a:t>
            </a:r>
          </a:p>
        </p:txBody>
      </p:sp>
      <p:sp>
        <p:nvSpPr>
          <p:cNvPr id="818" name="TextBox817"/>
          <p:cNvSpPr>
            <a:spLocks noGrp="1"/>
          </p:cNvSpPr>
          <p:nvPr>
            <p:ph/>
          </p:nvPr>
        </p:nvSpPr>
        <p:spPr>
          <a:xfrm>
            <a:off x="7946367" y="969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819" name="TextBox818"/>
          <p:cNvSpPr>
            <a:spLocks noGrp="1"/>
          </p:cNvSpPr>
          <p:nvPr>
            <p:ph/>
          </p:nvPr>
        </p:nvSpPr>
        <p:spPr>
          <a:xfrm>
            <a:off x="476220" y="989575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820" name="TextBox819"/>
          <p:cNvSpPr>
            <a:spLocks noGrp="1"/>
          </p:cNvSpPr>
          <p:nvPr>
            <p:ph/>
          </p:nvPr>
        </p:nvSpPr>
        <p:spPr>
          <a:xfrm>
            <a:off x="1111181" y="989575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5361</a:t>
            </a:r>
          </a:p>
        </p:txBody>
      </p:sp>
      <p:sp>
        <p:nvSpPr>
          <p:cNvPr id="821" name="TextBox820"/>
          <p:cNvSpPr>
            <a:spLocks noGrp="1"/>
          </p:cNvSpPr>
          <p:nvPr>
            <p:ph/>
          </p:nvPr>
        </p:nvSpPr>
        <p:spPr>
          <a:xfrm>
            <a:off x="1723465" y="9895751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kolků</a:t>
            </a:r>
          </a:p>
        </p:txBody>
      </p:sp>
      <p:sp>
        <p:nvSpPr>
          <p:cNvPr id="822" name="TextBox821"/>
          <p:cNvSpPr>
            <a:spLocks noGrp="1"/>
          </p:cNvSpPr>
          <p:nvPr>
            <p:ph/>
          </p:nvPr>
        </p:nvSpPr>
        <p:spPr>
          <a:xfrm>
            <a:off x="4601105" y="989575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823" name="TextBox822"/>
          <p:cNvSpPr>
            <a:spLocks noGrp="1"/>
          </p:cNvSpPr>
          <p:nvPr>
            <p:ph/>
          </p:nvPr>
        </p:nvSpPr>
        <p:spPr>
          <a:xfrm>
            <a:off x="5712287" y="989575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824" name="TextBox823"/>
          <p:cNvSpPr>
            <a:spLocks noGrp="1"/>
          </p:cNvSpPr>
          <p:nvPr>
            <p:ph/>
          </p:nvPr>
        </p:nvSpPr>
        <p:spPr>
          <a:xfrm>
            <a:off x="6823469" y="989575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825" name="TextBox824"/>
          <p:cNvSpPr>
            <a:spLocks noGrp="1"/>
          </p:cNvSpPr>
          <p:nvPr>
            <p:ph/>
          </p:nvPr>
        </p:nvSpPr>
        <p:spPr>
          <a:xfrm>
            <a:off x="7946367" y="989575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826" name="TextBox825"/>
          <p:cNvSpPr>
            <a:spLocks noGrp="1"/>
          </p:cNvSpPr>
          <p:nvPr>
            <p:ph/>
          </p:nvPr>
        </p:nvSpPr>
        <p:spPr>
          <a:xfrm>
            <a:off x="476220" y="1009984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3639</a:t>
            </a:r>
          </a:p>
        </p:txBody>
      </p:sp>
      <p:sp>
        <p:nvSpPr>
          <p:cNvPr id="827" name="TextBox826"/>
          <p:cNvSpPr>
            <a:spLocks noGrp="1"/>
          </p:cNvSpPr>
          <p:nvPr>
            <p:ph/>
          </p:nvPr>
        </p:nvSpPr>
        <p:spPr>
          <a:xfrm>
            <a:off x="1111181" y="1009984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5424</a:t>
            </a:r>
          </a:p>
        </p:txBody>
      </p:sp>
      <p:sp>
        <p:nvSpPr>
          <p:cNvPr id="828" name="TextBox827"/>
          <p:cNvSpPr>
            <a:spLocks noGrp="1"/>
          </p:cNvSpPr>
          <p:nvPr>
            <p:ph/>
          </p:nvPr>
        </p:nvSpPr>
        <p:spPr>
          <a:xfrm>
            <a:off x="1723465" y="10099845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Náhrady mezd a přísp. v době nemoci nebo karantény</a:t>
            </a:r>
          </a:p>
        </p:txBody>
      </p:sp>
      <p:sp>
        <p:nvSpPr>
          <p:cNvPr id="829" name="TextBox828"/>
          <p:cNvSpPr>
            <a:spLocks noGrp="1"/>
          </p:cNvSpPr>
          <p:nvPr>
            <p:ph/>
          </p:nvPr>
        </p:nvSpPr>
        <p:spPr>
          <a:xfrm>
            <a:off x="4601105" y="1009984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830" name="TextBox829"/>
          <p:cNvSpPr>
            <a:spLocks noGrp="1"/>
          </p:cNvSpPr>
          <p:nvPr>
            <p:ph/>
          </p:nvPr>
        </p:nvSpPr>
        <p:spPr>
          <a:xfrm>
            <a:off x="5712287" y="1009984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831" name="TextBox830"/>
          <p:cNvSpPr>
            <a:spLocks noGrp="1"/>
          </p:cNvSpPr>
          <p:nvPr>
            <p:ph/>
          </p:nvPr>
        </p:nvSpPr>
        <p:spPr>
          <a:xfrm>
            <a:off x="6823469" y="1009984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1 250,00 </a:t>
            </a:r>
          </a:p>
        </p:txBody>
      </p:sp>
      <p:sp>
        <p:nvSpPr>
          <p:cNvPr id="832" name="TextBox831"/>
          <p:cNvSpPr>
            <a:spLocks noGrp="1"/>
          </p:cNvSpPr>
          <p:nvPr>
            <p:ph/>
          </p:nvPr>
        </p:nvSpPr>
        <p:spPr>
          <a:xfrm>
            <a:off x="7946367" y="1009984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833" name="TextBox832"/>
          <p:cNvSpPr>
            <a:spLocks noGrp="1"/>
          </p:cNvSpPr>
          <p:nvPr>
            <p:ph/>
          </p:nvPr>
        </p:nvSpPr>
        <p:spPr>
          <a:xfrm>
            <a:off x="476220" y="10506523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3639:</a:t>
            </a:r>
          </a:p>
        </p:txBody>
      </p:sp>
      <p:sp>
        <p:nvSpPr>
          <p:cNvPr id="834" name="TextBox833"/>
          <p:cNvSpPr>
            <a:spLocks noGrp="1"/>
          </p:cNvSpPr>
          <p:nvPr>
            <p:ph/>
          </p:nvPr>
        </p:nvSpPr>
        <p:spPr>
          <a:xfrm>
            <a:off x="4601105" y="105065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609 000,00 </a:t>
            </a:r>
          </a:p>
        </p:txBody>
      </p:sp>
      <p:sp>
        <p:nvSpPr>
          <p:cNvPr id="835" name="TextBox834"/>
          <p:cNvSpPr>
            <a:spLocks noGrp="1"/>
          </p:cNvSpPr>
          <p:nvPr>
            <p:ph/>
          </p:nvPr>
        </p:nvSpPr>
        <p:spPr>
          <a:xfrm>
            <a:off x="5712287" y="105065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625 510,00 </a:t>
            </a:r>
          </a:p>
        </p:txBody>
      </p:sp>
      <p:sp>
        <p:nvSpPr>
          <p:cNvPr id="836" name="TextBox835"/>
          <p:cNvSpPr>
            <a:spLocks noGrp="1"/>
          </p:cNvSpPr>
          <p:nvPr>
            <p:ph/>
          </p:nvPr>
        </p:nvSpPr>
        <p:spPr>
          <a:xfrm>
            <a:off x="6823469" y="105065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395 122,00 </a:t>
            </a:r>
          </a:p>
        </p:txBody>
      </p:sp>
      <p:sp>
        <p:nvSpPr>
          <p:cNvPr id="837" name="TextBox836"/>
          <p:cNvSpPr>
            <a:spLocks noGrp="1"/>
          </p:cNvSpPr>
          <p:nvPr>
            <p:ph/>
          </p:nvPr>
        </p:nvSpPr>
        <p:spPr>
          <a:xfrm>
            <a:off x="7946367" y="105065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629 700,00 </a:t>
            </a:r>
          </a:p>
        </p:txBody>
      </p:sp>
      <p:sp>
        <p:nvSpPr>
          <p:cNvPr id="838" name="TextBox837"/>
          <p:cNvSpPr>
            <a:spLocks noGrp="1"/>
          </p:cNvSpPr>
          <p:nvPr>
            <p:ph/>
          </p:nvPr>
        </p:nvSpPr>
        <p:spPr>
          <a:xfrm>
            <a:off x="476220" y="10800003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Sběr a svoz nebezpečných odpadů</a:t>
            </a:r>
          </a:p>
        </p:txBody>
      </p:sp>
      <p:sp>
        <p:nvSpPr>
          <p:cNvPr id="839" name="TextBox838"/>
          <p:cNvSpPr>
            <a:spLocks noGrp="1"/>
          </p:cNvSpPr>
          <p:nvPr>
            <p:ph/>
          </p:nvPr>
        </p:nvSpPr>
        <p:spPr>
          <a:xfrm>
            <a:off x="476220" y="110267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3721</a:t>
            </a:r>
          </a:p>
        </p:txBody>
      </p:sp>
      <p:sp>
        <p:nvSpPr>
          <p:cNvPr id="840" name="TextBox839"/>
          <p:cNvSpPr>
            <a:spLocks noGrp="1"/>
          </p:cNvSpPr>
          <p:nvPr>
            <p:ph/>
          </p:nvPr>
        </p:nvSpPr>
        <p:spPr>
          <a:xfrm>
            <a:off x="1111181" y="110267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841" name="TextBox840"/>
          <p:cNvSpPr>
            <a:spLocks noGrp="1"/>
          </p:cNvSpPr>
          <p:nvPr>
            <p:ph/>
          </p:nvPr>
        </p:nvSpPr>
        <p:spPr>
          <a:xfrm>
            <a:off x="1723465" y="1102677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842" name="TextBox841"/>
          <p:cNvSpPr>
            <a:spLocks noGrp="1"/>
          </p:cNvSpPr>
          <p:nvPr>
            <p:ph/>
          </p:nvPr>
        </p:nvSpPr>
        <p:spPr>
          <a:xfrm>
            <a:off x="4601105" y="1102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14 040,00 </a:t>
            </a:r>
          </a:p>
        </p:txBody>
      </p:sp>
      <p:sp>
        <p:nvSpPr>
          <p:cNvPr id="843" name="TextBox842"/>
          <p:cNvSpPr>
            <a:spLocks noGrp="1"/>
          </p:cNvSpPr>
          <p:nvPr>
            <p:ph/>
          </p:nvPr>
        </p:nvSpPr>
        <p:spPr>
          <a:xfrm>
            <a:off x="5712287" y="1102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14 040,00 </a:t>
            </a:r>
          </a:p>
        </p:txBody>
      </p:sp>
      <p:sp>
        <p:nvSpPr>
          <p:cNvPr id="844" name="TextBox843"/>
          <p:cNvSpPr>
            <a:spLocks noGrp="1"/>
          </p:cNvSpPr>
          <p:nvPr>
            <p:ph/>
          </p:nvPr>
        </p:nvSpPr>
        <p:spPr>
          <a:xfrm>
            <a:off x="6823469" y="1102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9 363,55 </a:t>
            </a:r>
          </a:p>
        </p:txBody>
      </p:sp>
      <p:sp>
        <p:nvSpPr>
          <p:cNvPr id="845" name="TextBox844"/>
          <p:cNvSpPr>
            <a:spLocks noGrp="1"/>
          </p:cNvSpPr>
          <p:nvPr>
            <p:ph/>
          </p:nvPr>
        </p:nvSpPr>
        <p:spPr>
          <a:xfrm>
            <a:off x="7946367" y="1102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17 000,00 </a:t>
            </a:r>
          </a:p>
        </p:txBody>
      </p:sp>
      <p:sp>
        <p:nvSpPr>
          <p:cNvPr id="846" name="TextBox845"/>
          <p:cNvSpPr>
            <a:spLocks noGrp="1"/>
          </p:cNvSpPr>
          <p:nvPr>
            <p:ph/>
          </p:nvPr>
        </p:nvSpPr>
        <p:spPr>
          <a:xfrm>
            <a:off x="476220" y="11277547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3721:</a:t>
            </a:r>
          </a:p>
        </p:txBody>
      </p:sp>
      <p:sp>
        <p:nvSpPr>
          <p:cNvPr id="847" name="TextBox846"/>
          <p:cNvSpPr>
            <a:spLocks noGrp="1"/>
          </p:cNvSpPr>
          <p:nvPr>
            <p:ph/>
          </p:nvPr>
        </p:nvSpPr>
        <p:spPr>
          <a:xfrm>
            <a:off x="4601105" y="112775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14 040,00 </a:t>
            </a:r>
          </a:p>
        </p:txBody>
      </p:sp>
      <p:sp>
        <p:nvSpPr>
          <p:cNvPr id="848" name="TextBox847"/>
          <p:cNvSpPr>
            <a:spLocks noGrp="1"/>
          </p:cNvSpPr>
          <p:nvPr>
            <p:ph/>
          </p:nvPr>
        </p:nvSpPr>
        <p:spPr>
          <a:xfrm>
            <a:off x="5712287" y="112775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14 040,00 </a:t>
            </a:r>
          </a:p>
        </p:txBody>
      </p:sp>
      <p:sp>
        <p:nvSpPr>
          <p:cNvPr id="849" name="TextBox848"/>
          <p:cNvSpPr>
            <a:spLocks noGrp="1"/>
          </p:cNvSpPr>
          <p:nvPr>
            <p:ph/>
          </p:nvPr>
        </p:nvSpPr>
        <p:spPr>
          <a:xfrm>
            <a:off x="6823469" y="112775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9 363,55 </a:t>
            </a:r>
          </a:p>
        </p:txBody>
      </p:sp>
      <p:sp>
        <p:nvSpPr>
          <p:cNvPr id="850" name="TextBox849"/>
          <p:cNvSpPr>
            <a:spLocks noGrp="1"/>
          </p:cNvSpPr>
          <p:nvPr>
            <p:ph/>
          </p:nvPr>
        </p:nvSpPr>
        <p:spPr>
          <a:xfrm>
            <a:off x="7946367" y="112775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17 000,00 </a:t>
            </a:r>
          </a:p>
        </p:txBody>
      </p:sp>
      <p:sp>
        <p:nvSpPr>
          <p:cNvPr id="851" name="TextBox850"/>
          <p:cNvSpPr>
            <a:spLocks noGrp="1"/>
          </p:cNvSpPr>
          <p:nvPr>
            <p:ph/>
          </p:nvPr>
        </p:nvSpPr>
        <p:spPr>
          <a:xfrm>
            <a:off x="476220" y="11571027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Sběr a svoz komunálních odpadů</a:t>
            </a:r>
          </a:p>
        </p:txBody>
      </p:sp>
      <p:sp>
        <p:nvSpPr>
          <p:cNvPr id="852" name="TextBox851"/>
          <p:cNvSpPr>
            <a:spLocks noGrp="1"/>
          </p:cNvSpPr>
          <p:nvPr>
            <p:ph/>
          </p:nvPr>
        </p:nvSpPr>
        <p:spPr>
          <a:xfrm>
            <a:off x="476220" y="1179779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3722</a:t>
            </a:r>
          </a:p>
        </p:txBody>
      </p:sp>
      <p:sp>
        <p:nvSpPr>
          <p:cNvPr id="853" name="TextBox852"/>
          <p:cNvSpPr>
            <a:spLocks noGrp="1"/>
          </p:cNvSpPr>
          <p:nvPr>
            <p:ph/>
          </p:nvPr>
        </p:nvSpPr>
        <p:spPr>
          <a:xfrm>
            <a:off x="1111181" y="1179779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854" name="TextBox853"/>
          <p:cNvSpPr>
            <a:spLocks noGrp="1"/>
          </p:cNvSpPr>
          <p:nvPr>
            <p:ph/>
          </p:nvPr>
        </p:nvSpPr>
        <p:spPr>
          <a:xfrm>
            <a:off x="1723465" y="1179779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855" name="TextBox854"/>
          <p:cNvSpPr>
            <a:spLocks noGrp="1"/>
          </p:cNvSpPr>
          <p:nvPr>
            <p:ph/>
          </p:nvPr>
        </p:nvSpPr>
        <p:spPr>
          <a:xfrm>
            <a:off x="4601105" y="117977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856" name="TextBox855"/>
          <p:cNvSpPr>
            <a:spLocks noGrp="1"/>
          </p:cNvSpPr>
          <p:nvPr>
            <p:ph/>
          </p:nvPr>
        </p:nvSpPr>
        <p:spPr>
          <a:xfrm>
            <a:off x="5712287" y="117977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857" name="TextBox856"/>
          <p:cNvSpPr>
            <a:spLocks noGrp="1"/>
          </p:cNvSpPr>
          <p:nvPr>
            <p:ph/>
          </p:nvPr>
        </p:nvSpPr>
        <p:spPr>
          <a:xfrm>
            <a:off x="6823469" y="117977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170,00 </a:t>
            </a:r>
          </a:p>
        </p:txBody>
      </p:sp>
      <p:sp>
        <p:nvSpPr>
          <p:cNvPr id="858" name="TextBox857"/>
          <p:cNvSpPr>
            <a:spLocks noGrp="1"/>
          </p:cNvSpPr>
          <p:nvPr>
            <p:ph/>
          </p:nvPr>
        </p:nvSpPr>
        <p:spPr>
          <a:xfrm>
            <a:off x="7946367" y="117977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859" name="TextBox858"/>
          <p:cNvSpPr>
            <a:spLocks noGrp="1"/>
          </p:cNvSpPr>
          <p:nvPr>
            <p:ph/>
          </p:nvPr>
        </p:nvSpPr>
        <p:spPr>
          <a:xfrm>
            <a:off x="476220" y="1200189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3722</a:t>
            </a:r>
          </a:p>
        </p:txBody>
      </p:sp>
      <p:sp>
        <p:nvSpPr>
          <p:cNvPr id="860" name="TextBox859"/>
          <p:cNvSpPr>
            <a:spLocks noGrp="1"/>
          </p:cNvSpPr>
          <p:nvPr>
            <p:ph/>
          </p:nvPr>
        </p:nvSpPr>
        <p:spPr>
          <a:xfrm>
            <a:off x="1111181" y="1200189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5156</a:t>
            </a:r>
          </a:p>
        </p:txBody>
      </p:sp>
      <p:sp>
        <p:nvSpPr>
          <p:cNvPr id="861" name="TextBox860"/>
          <p:cNvSpPr>
            <a:spLocks noGrp="1"/>
          </p:cNvSpPr>
          <p:nvPr>
            <p:ph/>
          </p:nvPr>
        </p:nvSpPr>
        <p:spPr>
          <a:xfrm>
            <a:off x="1723465" y="1200189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Pohonné hmoty a maziva</a:t>
            </a:r>
          </a:p>
        </p:txBody>
      </p:sp>
      <p:sp>
        <p:nvSpPr>
          <p:cNvPr id="862" name="TextBox861"/>
          <p:cNvSpPr>
            <a:spLocks noGrp="1"/>
          </p:cNvSpPr>
          <p:nvPr>
            <p:ph/>
          </p:nvPr>
        </p:nvSpPr>
        <p:spPr>
          <a:xfrm>
            <a:off x="4601105" y="1200189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23 000,00 </a:t>
            </a:r>
          </a:p>
        </p:txBody>
      </p:sp>
      <p:sp>
        <p:nvSpPr>
          <p:cNvPr id="863" name="TextBox862"/>
          <p:cNvSpPr>
            <a:spLocks noGrp="1"/>
          </p:cNvSpPr>
          <p:nvPr>
            <p:ph/>
          </p:nvPr>
        </p:nvSpPr>
        <p:spPr>
          <a:xfrm>
            <a:off x="5712287" y="1200189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29 000,00 </a:t>
            </a:r>
          </a:p>
        </p:txBody>
      </p:sp>
      <p:sp>
        <p:nvSpPr>
          <p:cNvPr id="864" name="TextBox863"/>
          <p:cNvSpPr>
            <a:spLocks noGrp="1"/>
          </p:cNvSpPr>
          <p:nvPr>
            <p:ph/>
          </p:nvPr>
        </p:nvSpPr>
        <p:spPr>
          <a:xfrm>
            <a:off x="6823469" y="1200189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28 826,50 </a:t>
            </a:r>
          </a:p>
        </p:txBody>
      </p:sp>
      <p:sp>
        <p:nvSpPr>
          <p:cNvPr id="865" name="TextBox864"/>
          <p:cNvSpPr>
            <a:spLocks noGrp="1"/>
          </p:cNvSpPr>
          <p:nvPr>
            <p:ph/>
          </p:nvPr>
        </p:nvSpPr>
        <p:spPr>
          <a:xfrm>
            <a:off x="7946367" y="1200189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35 000,00 </a:t>
            </a:r>
          </a:p>
        </p:txBody>
      </p:sp>
      <p:sp>
        <p:nvSpPr>
          <p:cNvPr id="866" name="TextBox865"/>
          <p:cNvSpPr>
            <a:spLocks noGrp="1"/>
          </p:cNvSpPr>
          <p:nvPr>
            <p:ph/>
          </p:nvPr>
        </p:nvSpPr>
        <p:spPr>
          <a:xfrm>
            <a:off x="476220" y="122059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3722</a:t>
            </a:r>
          </a:p>
        </p:txBody>
      </p:sp>
      <p:sp>
        <p:nvSpPr>
          <p:cNvPr id="867" name="TextBox866"/>
          <p:cNvSpPr>
            <a:spLocks noGrp="1"/>
          </p:cNvSpPr>
          <p:nvPr>
            <p:ph/>
          </p:nvPr>
        </p:nvSpPr>
        <p:spPr>
          <a:xfrm>
            <a:off x="1111181" y="122059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868" name="TextBox867"/>
          <p:cNvSpPr>
            <a:spLocks noGrp="1"/>
          </p:cNvSpPr>
          <p:nvPr>
            <p:ph/>
          </p:nvPr>
        </p:nvSpPr>
        <p:spPr>
          <a:xfrm>
            <a:off x="1723465" y="1220598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869" name="TextBox868"/>
          <p:cNvSpPr>
            <a:spLocks noGrp="1"/>
          </p:cNvSpPr>
          <p:nvPr>
            <p:ph/>
          </p:nvPr>
        </p:nvSpPr>
        <p:spPr>
          <a:xfrm>
            <a:off x="4601105" y="1220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100 000,00 </a:t>
            </a:r>
          </a:p>
        </p:txBody>
      </p:sp>
      <p:sp>
        <p:nvSpPr>
          <p:cNvPr id="870" name="TextBox869"/>
          <p:cNvSpPr>
            <a:spLocks noGrp="1"/>
          </p:cNvSpPr>
          <p:nvPr>
            <p:ph/>
          </p:nvPr>
        </p:nvSpPr>
        <p:spPr>
          <a:xfrm>
            <a:off x="5712287" y="1220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100 000,00 </a:t>
            </a:r>
          </a:p>
        </p:txBody>
      </p:sp>
      <p:sp>
        <p:nvSpPr>
          <p:cNvPr id="871" name="TextBox870"/>
          <p:cNvSpPr>
            <a:spLocks noGrp="1"/>
          </p:cNvSpPr>
          <p:nvPr>
            <p:ph/>
          </p:nvPr>
        </p:nvSpPr>
        <p:spPr>
          <a:xfrm>
            <a:off x="6823469" y="1220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91 981,58 </a:t>
            </a:r>
          </a:p>
        </p:txBody>
      </p:sp>
      <p:sp>
        <p:nvSpPr>
          <p:cNvPr id="872" name="TextBox871"/>
          <p:cNvSpPr>
            <a:spLocks noGrp="1"/>
          </p:cNvSpPr>
          <p:nvPr>
            <p:ph/>
          </p:nvPr>
        </p:nvSpPr>
        <p:spPr>
          <a:xfrm>
            <a:off x="7946367" y="1220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146 000,00 </a:t>
            </a:r>
          </a:p>
        </p:txBody>
      </p:sp>
      <p:pic>
        <p:nvPicPr>
          <p:cNvPr id="2" name="Picture4" descr="Picture87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7253" y="12648554"/>
            <a:ext cx="1089909" cy="341285"/>
          </a:xfrm>
          <a:prstGeom prst="rect">
            <a:avLst/>
          </a:prstGeom>
          <a:noFill/>
        </p:spPr>
      </p:pic>
      <p:sp>
        <p:nvSpPr>
          <p:cNvPr id="874" name="TextBox873"/>
          <p:cNvSpPr>
            <a:spLocks noGrp="1"/>
          </p:cNvSpPr>
          <p:nvPr>
            <p:ph/>
          </p:nvPr>
        </p:nvSpPr>
        <p:spPr>
          <a:xfrm>
            <a:off x="4260189" y="12669582"/>
            <a:ext cx="1004037" cy="291083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700" b="0" i="0">
                <a:solidFill>
                  <a:srgbClr val="010101"/>
                </a:solidFill>
                <a:latin typeface="tahoma"/>
              </a:rPr>
              <a:t>Strana
4 z 8</a:t>
            </a:r>
          </a:p>
        </p:txBody>
      </p:sp>
      <p:sp>
        <p:nvSpPr>
          <p:cNvPr id="875" name="TextBox874"/>
          <p:cNvSpPr>
            <a:spLocks noGrp="1"/>
          </p:cNvSpPr>
          <p:nvPr>
            <p:ph/>
          </p:nvPr>
        </p:nvSpPr>
        <p:spPr>
          <a:xfrm>
            <a:off x="8000780" y="12657582"/>
            <a:ext cx="1070092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700" b="0" i="0">
                <a:solidFill>
                  <a:srgbClr val="010101"/>
                </a:solidFill>
                <a:latin typeface="Tahoma"/>
              </a:rPr>
              <a:t>07.11.2022
8:23:33</a:t>
            </a:r>
          </a:p>
        </p:txBody>
      </p:sp>
      <p:sp>
        <p:nvSpPr>
          <p:cNvPr id="876" name="TextBox875"/>
          <p:cNvSpPr>
            <a:spLocks noGrp="1"/>
          </p:cNvSpPr>
          <p:nvPr>
            <p:ph/>
          </p:nvPr>
        </p:nvSpPr>
        <p:spPr>
          <a:xfrm>
            <a:off x="453543" y="12669585"/>
            <a:ext cx="3657248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Z dat systému GINIS Express vytiskl Dagmar Míková
Finanční okruhy - Účetnictví 7.07.0 (Hřibojedy), verze: 2020.02.D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6" name="Picture4" descr="Picture87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43" y="514771"/>
            <a:ext cx="8585297" cy="725670"/>
          </a:xfrm>
          <a:prstGeom prst="rect">
            <a:avLst/>
          </a:prstGeom>
          <a:noFill/>
        </p:spPr>
      </p:pic>
      <p:sp>
        <p:nvSpPr>
          <p:cNvPr id="878" name="TextBox877"/>
          <p:cNvSpPr>
            <a:spLocks noGrp="1"/>
          </p:cNvSpPr>
          <p:nvPr>
            <p:ph/>
          </p:nvPr>
        </p:nvSpPr>
        <p:spPr>
          <a:xfrm>
            <a:off x="510897" y="897448"/>
            <a:ext cx="8458581" cy="31748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endParaRPr lang="en-US" sz="1400" b="1" i="0" dirty="0">
              <a:solidFill>
                <a:srgbClr val="010101"/>
              </a:solidFill>
              <a:latin typeface="tahoma"/>
            </a:endParaRPr>
          </a:p>
        </p:txBody>
      </p:sp>
      <p:sp>
        <p:nvSpPr>
          <p:cNvPr id="879" name="TextBox878"/>
          <p:cNvSpPr>
            <a:spLocks noGrp="1"/>
          </p:cNvSpPr>
          <p:nvPr>
            <p:ph/>
          </p:nvPr>
        </p:nvSpPr>
        <p:spPr>
          <a:xfrm>
            <a:off x="521150" y="554551"/>
            <a:ext cx="29669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IČO:</a:t>
            </a:r>
          </a:p>
        </p:txBody>
      </p:sp>
      <p:sp>
        <p:nvSpPr>
          <p:cNvPr id="880" name="TextBox879"/>
          <p:cNvSpPr>
            <a:spLocks noGrp="1"/>
          </p:cNvSpPr>
          <p:nvPr>
            <p:ph/>
          </p:nvPr>
        </p:nvSpPr>
        <p:spPr>
          <a:xfrm>
            <a:off x="2064519" y="554551"/>
            <a:ext cx="80050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Obch. jméno:</a:t>
            </a:r>
          </a:p>
        </p:txBody>
      </p:sp>
      <p:sp>
        <p:nvSpPr>
          <p:cNvPr id="881" name="TextBox880"/>
          <p:cNvSpPr>
            <a:spLocks noGrp="1"/>
          </p:cNvSpPr>
          <p:nvPr>
            <p:ph/>
          </p:nvPr>
        </p:nvSpPr>
        <p:spPr>
          <a:xfrm>
            <a:off x="900189" y="580157"/>
            <a:ext cx="1052694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>
                <a:solidFill>
                  <a:srgbClr val="010101"/>
                </a:solidFill>
                <a:latin typeface="Tahoma"/>
              </a:rPr>
              <a:t>00581011</a:t>
            </a:r>
          </a:p>
        </p:txBody>
      </p:sp>
      <p:sp>
        <p:nvSpPr>
          <p:cNvPr id="882" name="TextBox881"/>
          <p:cNvSpPr>
            <a:spLocks noGrp="1"/>
          </p:cNvSpPr>
          <p:nvPr>
            <p:ph/>
          </p:nvPr>
        </p:nvSpPr>
        <p:spPr>
          <a:xfrm>
            <a:off x="2979591" y="580157"/>
            <a:ext cx="5776280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>
                <a:solidFill>
                  <a:srgbClr val="010101"/>
                </a:solidFill>
                <a:latin typeface="Tahoma"/>
              </a:rPr>
              <a:t>Obec Hřibojedy</a:t>
            </a:r>
          </a:p>
        </p:txBody>
      </p:sp>
      <p:sp>
        <p:nvSpPr>
          <p:cNvPr id="883" name="TextBox882"/>
          <p:cNvSpPr>
            <a:spLocks noGrp="1"/>
          </p:cNvSpPr>
          <p:nvPr>
            <p:ph/>
          </p:nvPr>
        </p:nvSpPr>
        <p:spPr>
          <a:xfrm>
            <a:off x="477543" y="1610079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884" name="TextBox883"/>
          <p:cNvSpPr>
            <a:spLocks noGrp="1"/>
          </p:cNvSpPr>
          <p:nvPr>
            <p:ph/>
          </p:nvPr>
        </p:nvSpPr>
        <p:spPr>
          <a:xfrm>
            <a:off x="476220" y="1632756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885" name="TextBox884"/>
          <p:cNvSpPr>
            <a:spLocks noGrp="1"/>
          </p:cNvSpPr>
          <p:nvPr>
            <p:ph/>
          </p:nvPr>
        </p:nvSpPr>
        <p:spPr>
          <a:xfrm>
            <a:off x="1088504" y="1632756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886" name="TextBox885"/>
          <p:cNvSpPr>
            <a:spLocks noGrp="1"/>
          </p:cNvSpPr>
          <p:nvPr>
            <p:ph/>
          </p:nvPr>
        </p:nvSpPr>
        <p:spPr>
          <a:xfrm>
            <a:off x="1723465" y="1632756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887" name="TextBox886"/>
          <p:cNvSpPr>
            <a:spLocks noGrp="1"/>
          </p:cNvSpPr>
          <p:nvPr>
            <p:ph/>
          </p:nvPr>
        </p:nvSpPr>
        <p:spPr>
          <a:xfrm>
            <a:off x="4555751" y="1632756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888" name="TextBox887"/>
          <p:cNvSpPr>
            <a:spLocks noGrp="1"/>
          </p:cNvSpPr>
          <p:nvPr>
            <p:ph/>
          </p:nvPr>
        </p:nvSpPr>
        <p:spPr>
          <a:xfrm>
            <a:off x="5689610" y="1632756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889" name="TextBox888"/>
          <p:cNvSpPr>
            <a:spLocks noGrp="1"/>
          </p:cNvSpPr>
          <p:nvPr>
            <p:ph/>
          </p:nvPr>
        </p:nvSpPr>
        <p:spPr>
          <a:xfrm>
            <a:off x="6800792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890" name="TextBox889"/>
          <p:cNvSpPr>
            <a:spLocks noGrp="1"/>
          </p:cNvSpPr>
          <p:nvPr>
            <p:ph/>
          </p:nvPr>
        </p:nvSpPr>
        <p:spPr>
          <a:xfrm>
            <a:off x="476220" y="1315276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II. Rozpočtové výdaje</a:t>
            </a:r>
          </a:p>
        </p:txBody>
      </p:sp>
      <p:sp>
        <p:nvSpPr>
          <p:cNvPr id="891" name="TextBox890"/>
          <p:cNvSpPr>
            <a:spLocks noGrp="1"/>
          </p:cNvSpPr>
          <p:nvPr>
            <p:ph/>
          </p:nvPr>
        </p:nvSpPr>
        <p:spPr>
          <a:xfrm>
            <a:off x="7911974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892" name="TextBox891"/>
          <p:cNvSpPr>
            <a:spLocks noGrp="1"/>
          </p:cNvSpPr>
          <p:nvPr>
            <p:ph/>
          </p:nvPr>
        </p:nvSpPr>
        <p:spPr>
          <a:xfrm>
            <a:off x="476220" y="240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3722</a:t>
            </a:r>
          </a:p>
        </p:txBody>
      </p:sp>
      <p:sp>
        <p:nvSpPr>
          <p:cNvPr id="893" name="TextBox892"/>
          <p:cNvSpPr>
            <a:spLocks noGrp="1"/>
          </p:cNvSpPr>
          <p:nvPr>
            <p:ph/>
          </p:nvPr>
        </p:nvSpPr>
        <p:spPr>
          <a:xfrm>
            <a:off x="1111181" y="240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5171</a:t>
            </a:r>
          </a:p>
        </p:txBody>
      </p:sp>
      <p:sp>
        <p:nvSpPr>
          <p:cNvPr id="894" name="TextBox893"/>
          <p:cNvSpPr>
            <a:spLocks noGrp="1"/>
          </p:cNvSpPr>
          <p:nvPr>
            <p:ph/>
          </p:nvPr>
        </p:nvSpPr>
        <p:spPr>
          <a:xfrm>
            <a:off x="1723465" y="2403781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Opravy a udržování</a:t>
            </a:r>
          </a:p>
        </p:txBody>
      </p:sp>
      <p:sp>
        <p:nvSpPr>
          <p:cNvPr id="895" name="TextBox894"/>
          <p:cNvSpPr>
            <a:spLocks noGrp="1"/>
          </p:cNvSpPr>
          <p:nvPr>
            <p:ph/>
          </p:nvPr>
        </p:nvSpPr>
        <p:spPr>
          <a:xfrm>
            <a:off x="4601105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896" name="TextBox895"/>
          <p:cNvSpPr>
            <a:spLocks noGrp="1"/>
          </p:cNvSpPr>
          <p:nvPr>
            <p:ph/>
          </p:nvPr>
        </p:nvSpPr>
        <p:spPr>
          <a:xfrm>
            <a:off x="5712287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897" name="TextBox896"/>
          <p:cNvSpPr>
            <a:spLocks noGrp="1"/>
          </p:cNvSpPr>
          <p:nvPr>
            <p:ph/>
          </p:nvPr>
        </p:nvSpPr>
        <p:spPr>
          <a:xfrm>
            <a:off x="6823469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898" name="TextBox897"/>
          <p:cNvSpPr>
            <a:spLocks noGrp="1"/>
          </p:cNvSpPr>
          <p:nvPr>
            <p:ph/>
          </p:nvPr>
        </p:nvSpPr>
        <p:spPr>
          <a:xfrm>
            <a:off x="7946367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899" name="TextBox898"/>
          <p:cNvSpPr>
            <a:spLocks noGrp="1"/>
          </p:cNvSpPr>
          <p:nvPr>
            <p:ph/>
          </p:nvPr>
        </p:nvSpPr>
        <p:spPr>
          <a:xfrm>
            <a:off x="476220" y="2654552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3722:</a:t>
            </a:r>
          </a:p>
        </p:txBody>
      </p:sp>
      <p:sp>
        <p:nvSpPr>
          <p:cNvPr id="900" name="TextBox899"/>
          <p:cNvSpPr>
            <a:spLocks noGrp="1"/>
          </p:cNvSpPr>
          <p:nvPr>
            <p:ph/>
          </p:nvPr>
        </p:nvSpPr>
        <p:spPr>
          <a:xfrm>
            <a:off x="4601105" y="265455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134 000,00 </a:t>
            </a:r>
          </a:p>
        </p:txBody>
      </p:sp>
      <p:sp>
        <p:nvSpPr>
          <p:cNvPr id="901" name="TextBox900"/>
          <p:cNvSpPr>
            <a:spLocks noGrp="1"/>
          </p:cNvSpPr>
          <p:nvPr>
            <p:ph/>
          </p:nvPr>
        </p:nvSpPr>
        <p:spPr>
          <a:xfrm>
            <a:off x="5712287" y="265455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140 000,00 </a:t>
            </a:r>
          </a:p>
        </p:txBody>
      </p:sp>
      <p:sp>
        <p:nvSpPr>
          <p:cNvPr id="902" name="TextBox901"/>
          <p:cNvSpPr>
            <a:spLocks noGrp="1"/>
          </p:cNvSpPr>
          <p:nvPr>
            <p:ph/>
          </p:nvPr>
        </p:nvSpPr>
        <p:spPr>
          <a:xfrm>
            <a:off x="6823469" y="265455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120 978,08 </a:t>
            </a:r>
          </a:p>
        </p:txBody>
      </p:sp>
      <p:sp>
        <p:nvSpPr>
          <p:cNvPr id="903" name="TextBox902"/>
          <p:cNvSpPr>
            <a:spLocks noGrp="1"/>
          </p:cNvSpPr>
          <p:nvPr>
            <p:ph/>
          </p:nvPr>
        </p:nvSpPr>
        <p:spPr>
          <a:xfrm>
            <a:off x="7946367" y="265455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191 000,00 </a:t>
            </a:r>
          </a:p>
        </p:txBody>
      </p:sp>
      <p:sp>
        <p:nvSpPr>
          <p:cNvPr id="904" name="TextBox903"/>
          <p:cNvSpPr>
            <a:spLocks noGrp="1"/>
          </p:cNvSpPr>
          <p:nvPr>
            <p:ph/>
          </p:nvPr>
        </p:nvSpPr>
        <p:spPr>
          <a:xfrm>
            <a:off x="476220" y="2948033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Sběr a svoz ost. odpadů jiných než nebez. a komun.</a:t>
            </a:r>
          </a:p>
        </p:txBody>
      </p:sp>
      <p:sp>
        <p:nvSpPr>
          <p:cNvPr id="905" name="TextBox904"/>
          <p:cNvSpPr>
            <a:spLocks noGrp="1"/>
          </p:cNvSpPr>
          <p:nvPr>
            <p:ph/>
          </p:nvPr>
        </p:nvSpPr>
        <p:spPr>
          <a:xfrm>
            <a:off x="476220" y="317480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3723</a:t>
            </a:r>
          </a:p>
        </p:txBody>
      </p:sp>
      <p:sp>
        <p:nvSpPr>
          <p:cNvPr id="906" name="TextBox905"/>
          <p:cNvSpPr>
            <a:spLocks noGrp="1"/>
          </p:cNvSpPr>
          <p:nvPr>
            <p:ph/>
          </p:nvPr>
        </p:nvSpPr>
        <p:spPr>
          <a:xfrm>
            <a:off x="1111181" y="317480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907" name="TextBox906"/>
          <p:cNvSpPr>
            <a:spLocks noGrp="1"/>
          </p:cNvSpPr>
          <p:nvPr>
            <p:ph/>
          </p:nvPr>
        </p:nvSpPr>
        <p:spPr>
          <a:xfrm>
            <a:off x="1723465" y="317480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908" name="TextBox907"/>
          <p:cNvSpPr>
            <a:spLocks noGrp="1"/>
          </p:cNvSpPr>
          <p:nvPr>
            <p:ph/>
          </p:nvPr>
        </p:nvSpPr>
        <p:spPr>
          <a:xfrm>
            <a:off x="4601105" y="317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909" name="TextBox908"/>
          <p:cNvSpPr>
            <a:spLocks noGrp="1"/>
          </p:cNvSpPr>
          <p:nvPr>
            <p:ph/>
          </p:nvPr>
        </p:nvSpPr>
        <p:spPr>
          <a:xfrm>
            <a:off x="5712287" y="317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910" name="TextBox909"/>
          <p:cNvSpPr>
            <a:spLocks noGrp="1"/>
          </p:cNvSpPr>
          <p:nvPr>
            <p:ph/>
          </p:nvPr>
        </p:nvSpPr>
        <p:spPr>
          <a:xfrm>
            <a:off x="6823469" y="317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2 627,88 </a:t>
            </a:r>
          </a:p>
        </p:txBody>
      </p:sp>
      <p:sp>
        <p:nvSpPr>
          <p:cNvPr id="911" name="TextBox910"/>
          <p:cNvSpPr>
            <a:spLocks noGrp="1"/>
          </p:cNvSpPr>
          <p:nvPr>
            <p:ph/>
          </p:nvPr>
        </p:nvSpPr>
        <p:spPr>
          <a:xfrm>
            <a:off x="7946367" y="317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912" name="TextBox911"/>
          <p:cNvSpPr>
            <a:spLocks noGrp="1"/>
          </p:cNvSpPr>
          <p:nvPr>
            <p:ph/>
          </p:nvPr>
        </p:nvSpPr>
        <p:spPr>
          <a:xfrm>
            <a:off x="476220" y="3425576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3723:</a:t>
            </a:r>
          </a:p>
        </p:txBody>
      </p:sp>
      <p:sp>
        <p:nvSpPr>
          <p:cNvPr id="913" name="TextBox912"/>
          <p:cNvSpPr>
            <a:spLocks noGrp="1"/>
          </p:cNvSpPr>
          <p:nvPr>
            <p:ph/>
          </p:nvPr>
        </p:nvSpPr>
        <p:spPr>
          <a:xfrm>
            <a:off x="4601105" y="342557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914" name="TextBox913"/>
          <p:cNvSpPr>
            <a:spLocks noGrp="1"/>
          </p:cNvSpPr>
          <p:nvPr>
            <p:ph/>
          </p:nvPr>
        </p:nvSpPr>
        <p:spPr>
          <a:xfrm>
            <a:off x="5712287" y="342557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915" name="TextBox914"/>
          <p:cNvSpPr>
            <a:spLocks noGrp="1"/>
          </p:cNvSpPr>
          <p:nvPr>
            <p:ph/>
          </p:nvPr>
        </p:nvSpPr>
        <p:spPr>
          <a:xfrm>
            <a:off x="6823469" y="342557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2 627,88 </a:t>
            </a:r>
          </a:p>
        </p:txBody>
      </p:sp>
      <p:sp>
        <p:nvSpPr>
          <p:cNvPr id="916" name="TextBox915"/>
          <p:cNvSpPr>
            <a:spLocks noGrp="1"/>
          </p:cNvSpPr>
          <p:nvPr>
            <p:ph/>
          </p:nvPr>
        </p:nvSpPr>
        <p:spPr>
          <a:xfrm>
            <a:off x="7946367" y="342557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917" name="TextBox916"/>
          <p:cNvSpPr>
            <a:spLocks noGrp="1"/>
          </p:cNvSpPr>
          <p:nvPr>
            <p:ph/>
          </p:nvPr>
        </p:nvSpPr>
        <p:spPr>
          <a:xfrm>
            <a:off x="476220" y="3719057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Využívání a zneškodňování komunálních odpadů</a:t>
            </a:r>
          </a:p>
        </p:txBody>
      </p:sp>
      <p:sp>
        <p:nvSpPr>
          <p:cNvPr id="918" name="TextBox917"/>
          <p:cNvSpPr>
            <a:spLocks noGrp="1"/>
          </p:cNvSpPr>
          <p:nvPr>
            <p:ph/>
          </p:nvPr>
        </p:nvSpPr>
        <p:spPr>
          <a:xfrm>
            <a:off x="476220" y="394582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3725</a:t>
            </a:r>
          </a:p>
        </p:txBody>
      </p:sp>
      <p:sp>
        <p:nvSpPr>
          <p:cNvPr id="919" name="TextBox918"/>
          <p:cNvSpPr>
            <a:spLocks noGrp="1"/>
          </p:cNvSpPr>
          <p:nvPr>
            <p:ph/>
          </p:nvPr>
        </p:nvSpPr>
        <p:spPr>
          <a:xfrm>
            <a:off x="1111181" y="394582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5137</a:t>
            </a:r>
          </a:p>
        </p:txBody>
      </p:sp>
      <p:sp>
        <p:nvSpPr>
          <p:cNvPr id="920" name="TextBox919"/>
          <p:cNvSpPr>
            <a:spLocks noGrp="1"/>
          </p:cNvSpPr>
          <p:nvPr>
            <p:ph/>
          </p:nvPr>
        </p:nvSpPr>
        <p:spPr>
          <a:xfrm>
            <a:off x="1723465" y="394582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Drobný dlouhodobý hmotný majetek</a:t>
            </a:r>
          </a:p>
        </p:txBody>
      </p:sp>
      <p:sp>
        <p:nvSpPr>
          <p:cNvPr id="921" name="TextBox920"/>
          <p:cNvSpPr>
            <a:spLocks noGrp="1"/>
          </p:cNvSpPr>
          <p:nvPr>
            <p:ph/>
          </p:nvPr>
        </p:nvSpPr>
        <p:spPr>
          <a:xfrm>
            <a:off x="4601105" y="394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118 580,00 </a:t>
            </a:r>
          </a:p>
        </p:txBody>
      </p:sp>
      <p:sp>
        <p:nvSpPr>
          <p:cNvPr id="922" name="TextBox921"/>
          <p:cNvSpPr>
            <a:spLocks noGrp="1"/>
          </p:cNvSpPr>
          <p:nvPr>
            <p:ph/>
          </p:nvPr>
        </p:nvSpPr>
        <p:spPr>
          <a:xfrm>
            <a:off x="5712287" y="394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118 580,00 </a:t>
            </a:r>
          </a:p>
        </p:txBody>
      </p:sp>
      <p:sp>
        <p:nvSpPr>
          <p:cNvPr id="923" name="TextBox922"/>
          <p:cNvSpPr>
            <a:spLocks noGrp="1"/>
          </p:cNvSpPr>
          <p:nvPr>
            <p:ph/>
          </p:nvPr>
        </p:nvSpPr>
        <p:spPr>
          <a:xfrm>
            <a:off x="6823469" y="394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24" name="TextBox923"/>
          <p:cNvSpPr>
            <a:spLocks noGrp="1"/>
          </p:cNvSpPr>
          <p:nvPr>
            <p:ph/>
          </p:nvPr>
        </p:nvSpPr>
        <p:spPr>
          <a:xfrm>
            <a:off x="7946367" y="394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25" name="TextBox924"/>
          <p:cNvSpPr>
            <a:spLocks noGrp="1"/>
          </p:cNvSpPr>
          <p:nvPr>
            <p:ph/>
          </p:nvPr>
        </p:nvSpPr>
        <p:spPr>
          <a:xfrm>
            <a:off x="476220" y="414992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3725</a:t>
            </a:r>
          </a:p>
        </p:txBody>
      </p:sp>
      <p:sp>
        <p:nvSpPr>
          <p:cNvPr id="926" name="TextBox925"/>
          <p:cNvSpPr>
            <a:spLocks noGrp="1"/>
          </p:cNvSpPr>
          <p:nvPr>
            <p:ph/>
          </p:nvPr>
        </p:nvSpPr>
        <p:spPr>
          <a:xfrm>
            <a:off x="1111181" y="414992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927" name="TextBox926"/>
          <p:cNvSpPr>
            <a:spLocks noGrp="1"/>
          </p:cNvSpPr>
          <p:nvPr>
            <p:ph/>
          </p:nvPr>
        </p:nvSpPr>
        <p:spPr>
          <a:xfrm>
            <a:off x="1723465" y="414992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928" name="TextBox927"/>
          <p:cNvSpPr>
            <a:spLocks noGrp="1"/>
          </p:cNvSpPr>
          <p:nvPr>
            <p:ph/>
          </p:nvPr>
        </p:nvSpPr>
        <p:spPr>
          <a:xfrm>
            <a:off x="4601105" y="414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100 000,00 </a:t>
            </a:r>
          </a:p>
        </p:txBody>
      </p:sp>
      <p:sp>
        <p:nvSpPr>
          <p:cNvPr id="929" name="TextBox928"/>
          <p:cNvSpPr>
            <a:spLocks noGrp="1"/>
          </p:cNvSpPr>
          <p:nvPr>
            <p:ph/>
          </p:nvPr>
        </p:nvSpPr>
        <p:spPr>
          <a:xfrm>
            <a:off x="5712287" y="414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100 000,00 </a:t>
            </a:r>
          </a:p>
        </p:txBody>
      </p:sp>
      <p:sp>
        <p:nvSpPr>
          <p:cNvPr id="930" name="TextBox929"/>
          <p:cNvSpPr>
            <a:spLocks noGrp="1"/>
          </p:cNvSpPr>
          <p:nvPr>
            <p:ph/>
          </p:nvPr>
        </p:nvSpPr>
        <p:spPr>
          <a:xfrm>
            <a:off x="6823469" y="414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67 385,54 </a:t>
            </a:r>
          </a:p>
        </p:txBody>
      </p:sp>
      <p:sp>
        <p:nvSpPr>
          <p:cNvPr id="931" name="TextBox930"/>
          <p:cNvSpPr>
            <a:spLocks noGrp="1"/>
          </p:cNvSpPr>
          <p:nvPr>
            <p:ph/>
          </p:nvPr>
        </p:nvSpPr>
        <p:spPr>
          <a:xfrm>
            <a:off x="7946367" y="414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108 000,00 </a:t>
            </a:r>
          </a:p>
        </p:txBody>
      </p:sp>
      <p:sp>
        <p:nvSpPr>
          <p:cNvPr id="932" name="TextBox931"/>
          <p:cNvSpPr>
            <a:spLocks noGrp="1"/>
          </p:cNvSpPr>
          <p:nvPr>
            <p:ph/>
          </p:nvPr>
        </p:nvSpPr>
        <p:spPr>
          <a:xfrm>
            <a:off x="476220" y="4400695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3725:</a:t>
            </a:r>
          </a:p>
        </p:txBody>
      </p:sp>
      <p:sp>
        <p:nvSpPr>
          <p:cNvPr id="933" name="TextBox932"/>
          <p:cNvSpPr>
            <a:spLocks noGrp="1"/>
          </p:cNvSpPr>
          <p:nvPr>
            <p:ph/>
          </p:nvPr>
        </p:nvSpPr>
        <p:spPr>
          <a:xfrm>
            <a:off x="4601105" y="440069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218 580,00 </a:t>
            </a:r>
          </a:p>
        </p:txBody>
      </p:sp>
      <p:sp>
        <p:nvSpPr>
          <p:cNvPr id="934" name="TextBox933"/>
          <p:cNvSpPr>
            <a:spLocks noGrp="1"/>
          </p:cNvSpPr>
          <p:nvPr>
            <p:ph/>
          </p:nvPr>
        </p:nvSpPr>
        <p:spPr>
          <a:xfrm>
            <a:off x="5712287" y="440069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218 580,00 </a:t>
            </a:r>
          </a:p>
        </p:txBody>
      </p:sp>
      <p:sp>
        <p:nvSpPr>
          <p:cNvPr id="935" name="TextBox934"/>
          <p:cNvSpPr>
            <a:spLocks noGrp="1"/>
          </p:cNvSpPr>
          <p:nvPr>
            <p:ph/>
          </p:nvPr>
        </p:nvSpPr>
        <p:spPr>
          <a:xfrm>
            <a:off x="6823469" y="440069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67 385,54 </a:t>
            </a:r>
          </a:p>
        </p:txBody>
      </p:sp>
      <p:sp>
        <p:nvSpPr>
          <p:cNvPr id="936" name="TextBox935"/>
          <p:cNvSpPr>
            <a:spLocks noGrp="1"/>
          </p:cNvSpPr>
          <p:nvPr>
            <p:ph/>
          </p:nvPr>
        </p:nvSpPr>
        <p:spPr>
          <a:xfrm>
            <a:off x="7946367" y="440069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108 000,00 </a:t>
            </a:r>
          </a:p>
        </p:txBody>
      </p:sp>
      <p:sp>
        <p:nvSpPr>
          <p:cNvPr id="937" name="TextBox936"/>
          <p:cNvSpPr>
            <a:spLocks noGrp="1"/>
          </p:cNvSpPr>
          <p:nvPr>
            <p:ph/>
          </p:nvPr>
        </p:nvSpPr>
        <p:spPr>
          <a:xfrm>
            <a:off x="476220" y="4694175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Chráněné části přírody</a:t>
            </a:r>
          </a:p>
        </p:txBody>
      </p:sp>
      <p:sp>
        <p:nvSpPr>
          <p:cNvPr id="938" name="TextBox937"/>
          <p:cNvSpPr>
            <a:spLocks noGrp="1"/>
          </p:cNvSpPr>
          <p:nvPr>
            <p:ph/>
          </p:nvPr>
        </p:nvSpPr>
        <p:spPr>
          <a:xfrm>
            <a:off x="476220" y="49209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3742</a:t>
            </a:r>
          </a:p>
        </p:txBody>
      </p:sp>
      <p:sp>
        <p:nvSpPr>
          <p:cNvPr id="939" name="TextBox938"/>
          <p:cNvSpPr>
            <a:spLocks noGrp="1"/>
          </p:cNvSpPr>
          <p:nvPr>
            <p:ph/>
          </p:nvPr>
        </p:nvSpPr>
        <p:spPr>
          <a:xfrm>
            <a:off x="1111181" y="492094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6121</a:t>
            </a:r>
          </a:p>
        </p:txBody>
      </p:sp>
      <p:sp>
        <p:nvSpPr>
          <p:cNvPr id="940" name="TextBox939"/>
          <p:cNvSpPr>
            <a:spLocks noGrp="1"/>
          </p:cNvSpPr>
          <p:nvPr>
            <p:ph/>
          </p:nvPr>
        </p:nvSpPr>
        <p:spPr>
          <a:xfrm>
            <a:off x="1723465" y="492094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Stavby</a:t>
            </a:r>
          </a:p>
        </p:txBody>
      </p:sp>
      <p:sp>
        <p:nvSpPr>
          <p:cNvPr id="941" name="TextBox940"/>
          <p:cNvSpPr>
            <a:spLocks noGrp="1"/>
          </p:cNvSpPr>
          <p:nvPr>
            <p:ph/>
          </p:nvPr>
        </p:nvSpPr>
        <p:spPr>
          <a:xfrm>
            <a:off x="4601105" y="49209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42" name="TextBox941"/>
          <p:cNvSpPr>
            <a:spLocks noGrp="1"/>
          </p:cNvSpPr>
          <p:nvPr>
            <p:ph/>
          </p:nvPr>
        </p:nvSpPr>
        <p:spPr>
          <a:xfrm>
            <a:off x="5712287" y="49209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30 010,00 </a:t>
            </a:r>
          </a:p>
        </p:txBody>
      </p:sp>
      <p:sp>
        <p:nvSpPr>
          <p:cNvPr id="943" name="TextBox942"/>
          <p:cNvSpPr>
            <a:spLocks noGrp="1"/>
          </p:cNvSpPr>
          <p:nvPr>
            <p:ph/>
          </p:nvPr>
        </p:nvSpPr>
        <p:spPr>
          <a:xfrm>
            <a:off x="6823469" y="49209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30 008,00 </a:t>
            </a:r>
          </a:p>
        </p:txBody>
      </p:sp>
      <p:sp>
        <p:nvSpPr>
          <p:cNvPr id="944" name="TextBox943"/>
          <p:cNvSpPr>
            <a:spLocks noGrp="1"/>
          </p:cNvSpPr>
          <p:nvPr>
            <p:ph/>
          </p:nvPr>
        </p:nvSpPr>
        <p:spPr>
          <a:xfrm>
            <a:off x="7946367" y="49209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45" name="TextBox944"/>
          <p:cNvSpPr>
            <a:spLocks noGrp="1"/>
          </p:cNvSpPr>
          <p:nvPr>
            <p:ph/>
          </p:nvPr>
        </p:nvSpPr>
        <p:spPr>
          <a:xfrm>
            <a:off x="476220" y="5171719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3742:</a:t>
            </a:r>
          </a:p>
        </p:txBody>
      </p:sp>
      <p:sp>
        <p:nvSpPr>
          <p:cNvPr id="946" name="TextBox945"/>
          <p:cNvSpPr>
            <a:spLocks noGrp="1"/>
          </p:cNvSpPr>
          <p:nvPr>
            <p:ph/>
          </p:nvPr>
        </p:nvSpPr>
        <p:spPr>
          <a:xfrm>
            <a:off x="4601105" y="51717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47" name="TextBox946"/>
          <p:cNvSpPr>
            <a:spLocks noGrp="1"/>
          </p:cNvSpPr>
          <p:nvPr>
            <p:ph/>
          </p:nvPr>
        </p:nvSpPr>
        <p:spPr>
          <a:xfrm>
            <a:off x="5712287" y="51717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30 010,00 </a:t>
            </a:r>
          </a:p>
        </p:txBody>
      </p:sp>
      <p:sp>
        <p:nvSpPr>
          <p:cNvPr id="948" name="TextBox947"/>
          <p:cNvSpPr>
            <a:spLocks noGrp="1"/>
          </p:cNvSpPr>
          <p:nvPr>
            <p:ph/>
          </p:nvPr>
        </p:nvSpPr>
        <p:spPr>
          <a:xfrm>
            <a:off x="6823469" y="51717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30 008,00 </a:t>
            </a:r>
          </a:p>
        </p:txBody>
      </p:sp>
      <p:sp>
        <p:nvSpPr>
          <p:cNvPr id="949" name="TextBox948"/>
          <p:cNvSpPr>
            <a:spLocks noGrp="1"/>
          </p:cNvSpPr>
          <p:nvPr>
            <p:ph/>
          </p:nvPr>
        </p:nvSpPr>
        <p:spPr>
          <a:xfrm>
            <a:off x="7946367" y="51717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50" name="TextBox949"/>
          <p:cNvSpPr>
            <a:spLocks noGrp="1"/>
          </p:cNvSpPr>
          <p:nvPr>
            <p:ph/>
          </p:nvPr>
        </p:nvSpPr>
        <p:spPr>
          <a:xfrm>
            <a:off x="476220" y="5465199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Péče o vzhled obcí a veřejnou zeleň</a:t>
            </a:r>
          </a:p>
        </p:txBody>
      </p:sp>
      <p:sp>
        <p:nvSpPr>
          <p:cNvPr id="951" name="TextBox950"/>
          <p:cNvSpPr>
            <a:spLocks noGrp="1"/>
          </p:cNvSpPr>
          <p:nvPr>
            <p:ph/>
          </p:nvPr>
        </p:nvSpPr>
        <p:spPr>
          <a:xfrm>
            <a:off x="476220" y="569197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3745</a:t>
            </a:r>
          </a:p>
        </p:txBody>
      </p:sp>
      <p:sp>
        <p:nvSpPr>
          <p:cNvPr id="952" name="TextBox951"/>
          <p:cNvSpPr>
            <a:spLocks noGrp="1"/>
          </p:cNvSpPr>
          <p:nvPr>
            <p:ph/>
          </p:nvPr>
        </p:nvSpPr>
        <p:spPr>
          <a:xfrm>
            <a:off x="1111181" y="569197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5137</a:t>
            </a:r>
          </a:p>
        </p:txBody>
      </p:sp>
      <p:sp>
        <p:nvSpPr>
          <p:cNvPr id="953" name="TextBox952"/>
          <p:cNvSpPr>
            <a:spLocks noGrp="1"/>
          </p:cNvSpPr>
          <p:nvPr>
            <p:ph/>
          </p:nvPr>
        </p:nvSpPr>
        <p:spPr>
          <a:xfrm>
            <a:off x="1723465" y="5691971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Drobný dlouhodobý hmotný majetek</a:t>
            </a:r>
          </a:p>
        </p:txBody>
      </p:sp>
      <p:sp>
        <p:nvSpPr>
          <p:cNvPr id="954" name="TextBox953"/>
          <p:cNvSpPr>
            <a:spLocks noGrp="1"/>
          </p:cNvSpPr>
          <p:nvPr>
            <p:ph/>
          </p:nvPr>
        </p:nvSpPr>
        <p:spPr>
          <a:xfrm>
            <a:off x="4601105" y="569197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955" name="TextBox954"/>
          <p:cNvSpPr>
            <a:spLocks noGrp="1"/>
          </p:cNvSpPr>
          <p:nvPr>
            <p:ph/>
          </p:nvPr>
        </p:nvSpPr>
        <p:spPr>
          <a:xfrm>
            <a:off x="5712287" y="569197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61 080,00 </a:t>
            </a:r>
          </a:p>
        </p:txBody>
      </p:sp>
      <p:sp>
        <p:nvSpPr>
          <p:cNvPr id="956" name="TextBox955"/>
          <p:cNvSpPr>
            <a:spLocks noGrp="1"/>
          </p:cNvSpPr>
          <p:nvPr>
            <p:ph/>
          </p:nvPr>
        </p:nvSpPr>
        <p:spPr>
          <a:xfrm>
            <a:off x="6823469" y="569197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61 077,35 </a:t>
            </a:r>
          </a:p>
        </p:txBody>
      </p:sp>
      <p:sp>
        <p:nvSpPr>
          <p:cNvPr id="957" name="TextBox956"/>
          <p:cNvSpPr>
            <a:spLocks noGrp="1"/>
          </p:cNvSpPr>
          <p:nvPr>
            <p:ph/>
          </p:nvPr>
        </p:nvSpPr>
        <p:spPr>
          <a:xfrm>
            <a:off x="7946367" y="569197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20 000,00 </a:t>
            </a:r>
          </a:p>
        </p:txBody>
      </p:sp>
      <p:sp>
        <p:nvSpPr>
          <p:cNvPr id="958" name="TextBox957"/>
          <p:cNvSpPr>
            <a:spLocks noGrp="1"/>
          </p:cNvSpPr>
          <p:nvPr>
            <p:ph/>
          </p:nvPr>
        </p:nvSpPr>
        <p:spPr>
          <a:xfrm>
            <a:off x="476220" y="589606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3745</a:t>
            </a:r>
          </a:p>
        </p:txBody>
      </p:sp>
      <p:sp>
        <p:nvSpPr>
          <p:cNvPr id="959" name="TextBox958"/>
          <p:cNvSpPr>
            <a:spLocks noGrp="1"/>
          </p:cNvSpPr>
          <p:nvPr>
            <p:ph/>
          </p:nvPr>
        </p:nvSpPr>
        <p:spPr>
          <a:xfrm>
            <a:off x="1111181" y="589606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960" name="TextBox959"/>
          <p:cNvSpPr>
            <a:spLocks noGrp="1"/>
          </p:cNvSpPr>
          <p:nvPr>
            <p:ph/>
          </p:nvPr>
        </p:nvSpPr>
        <p:spPr>
          <a:xfrm>
            <a:off x="1723465" y="589606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961" name="TextBox960"/>
          <p:cNvSpPr>
            <a:spLocks noGrp="1"/>
          </p:cNvSpPr>
          <p:nvPr>
            <p:ph/>
          </p:nvPr>
        </p:nvSpPr>
        <p:spPr>
          <a:xfrm>
            <a:off x="4601105" y="58960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20 000,00 </a:t>
            </a:r>
          </a:p>
        </p:txBody>
      </p:sp>
      <p:sp>
        <p:nvSpPr>
          <p:cNvPr id="962" name="TextBox961"/>
          <p:cNvSpPr>
            <a:spLocks noGrp="1"/>
          </p:cNvSpPr>
          <p:nvPr>
            <p:ph/>
          </p:nvPr>
        </p:nvSpPr>
        <p:spPr>
          <a:xfrm>
            <a:off x="5712287" y="58960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32 500,00 </a:t>
            </a:r>
          </a:p>
        </p:txBody>
      </p:sp>
      <p:sp>
        <p:nvSpPr>
          <p:cNvPr id="963" name="TextBox962"/>
          <p:cNvSpPr>
            <a:spLocks noGrp="1"/>
          </p:cNvSpPr>
          <p:nvPr>
            <p:ph/>
          </p:nvPr>
        </p:nvSpPr>
        <p:spPr>
          <a:xfrm>
            <a:off x="6823469" y="58960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32 143,59 </a:t>
            </a:r>
          </a:p>
        </p:txBody>
      </p:sp>
      <p:sp>
        <p:nvSpPr>
          <p:cNvPr id="964" name="TextBox963"/>
          <p:cNvSpPr>
            <a:spLocks noGrp="1"/>
          </p:cNvSpPr>
          <p:nvPr>
            <p:ph/>
          </p:nvPr>
        </p:nvSpPr>
        <p:spPr>
          <a:xfrm>
            <a:off x="7946367" y="58960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33 000,00 </a:t>
            </a:r>
          </a:p>
        </p:txBody>
      </p:sp>
      <p:sp>
        <p:nvSpPr>
          <p:cNvPr id="965" name="TextBox964"/>
          <p:cNvSpPr>
            <a:spLocks noGrp="1"/>
          </p:cNvSpPr>
          <p:nvPr>
            <p:ph/>
          </p:nvPr>
        </p:nvSpPr>
        <p:spPr>
          <a:xfrm>
            <a:off x="476220" y="610016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3745</a:t>
            </a:r>
          </a:p>
        </p:txBody>
      </p:sp>
      <p:sp>
        <p:nvSpPr>
          <p:cNvPr id="966" name="TextBox965"/>
          <p:cNvSpPr>
            <a:spLocks noGrp="1"/>
          </p:cNvSpPr>
          <p:nvPr>
            <p:ph/>
          </p:nvPr>
        </p:nvSpPr>
        <p:spPr>
          <a:xfrm>
            <a:off x="1111181" y="610016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5156</a:t>
            </a:r>
          </a:p>
        </p:txBody>
      </p:sp>
      <p:sp>
        <p:nvSpPr>
          <p:cNvPr id="967" name="TextBox966"/>
          <p:cNvSpPr>
            <a:spLocks noGrp="1"/>
          </p:cNvSpPr>
          <p:nvPr>
            <p:ph/>
          </p:nvPr>
        </p:nvSpPr>
        <p:spPr>
          <a:xfrm>
            <a:off x="1723465" y="610016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Pohonné hmoty a maziva</a:t>
            </a:r>
          </a:p>
        </p:txBody>
      </p:sp>
      <p:sp>
        <p:nvSpPr>
          <p:cNvPr id="968" name="TextBox967"/>
          <p:cNvSpPr>
            <a:spLocks noGrp="1"/>
          </p:cNvSpPr>
          <p:nvPr>
            <p:ph/>
          </p:nvPr>
        </p:nvSpPr>
        <p:spPr>
          <a:xfrm>
            <a:off x="4601105" y="61001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15 000,00 </a:t>
            </a:r>
          </a:p>
        </p:txBody>
      </p:sp>
      <p:sp>
        <p:nvSpPr>
          <p:cNvPr id="969" name="TextBox968"/>
          <p:cNvSpPr>
            <a:spLocks noGrp="1"/>
          </p:cNvSpPr>
          <p:nvPr>
            <p:ph/>
          </p:nvPr>
        </p:nvSpPr>
        <p:spPr>
          <a:xfrm>
            <a:off x="5712287" y="61001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19 500,00 </a:t>
            </a:r>
          </a:p>
        </p:txBody>
      </p:sp>
      <p:sp>
        <p:nvSpPr>
          <p:cNvPr id="970" name="TextBox969"/>
          <p:cNvSpPr>
            <a:spLocks noGrp="1"/>
          </p:cNvSpPr>
          <p:nvPr>
            <p:ph/>
          </p:nvPr>
        </p:nvSpPr>
        <p:spPr>
          <a:xfrm>
            <a:off x="6823469" y="61001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17 079,50 </a:t>
            </a:r>
          </a:p>
        </p:txBody>
      </p:sp>
      <p:sp>
        <p:nvSpPr>
          <p:cNvPr id="971" name="TextBox970"/>
          <p:cNvSpPr>
            <a:spLocks noGrp="1"/>
          </p:cNvSpPr>
          <p:nvPr>
            <p:ph/>
          </p:nvPr>
        </p:nvSpPr>
        <p:spPr>
          <a:xfrm>
            <a:off x="7946367" y="61001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25 000,00 </a:t>
            </a:r>
          </a:p>
        </p:txBody>
      </p:sp>
      <p:sp>
        <p:nvSpPr>
          <p:cNvPr id="972" name="TextBox971"/>
          <p:cNvSpPr>
            <a:spLocks noGrp="1"/>
          </p:cNvSpPr>
          <p:nvPr>
            <p:ph/>
          </p:nvPr>
        </p:nvSpPr>
        <p:spPr>
          <a:xfrm>
            <a:off x="476220" y="630425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3745</a:t>
            </a:r>
          </a:p>
        </p:txBody>
      </p:sp>
      <p:sp>
        <p:nvSpPr>
          <p:cNvPr id="973" name="TextBox972"/>
          <p:cNvSpPr>
            <a:spLocks noGrp="1"/>
          </p:cNvSpPr>
          <p:nvPr>
            <p:ph/>
          </p:nvPr>
        </p:nvSpPr>
        <p:spPr>
          <a:xfrm>
            <a:off x="1111181" y="630425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5166</a:t>
            </a:r>
          </a:p>
        </p:txBody>
      </p:sp>
      <p:sp>
        <p:nvSpPr>
          <p:cNvPr id="974" name="TextBox973"/>
          <p:cNvSpPr>
            <a:spLocks noGrp="1"/>
          </p:cNvSpPr>
          <p:nvPr>
            <p:ph/>
          </p:nvPr>
        </p:nvSpPr>
        <p:spPr>
          <a:xfrm>
            <a:off x="1723465" y="630425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Konzultační, poradenské a právní služby</a:t>
            </a:r>
          </a:p>
        </p:txBody>
      </p:sp>
      <p:sp>
        <p:nvSpPr>
          <p:cNvPr id="975" name="TextBox974"/>
          <p:cNvSpPr>
            <a:spLocks noGrp="1"/>
          </p:cNvSpPr>
          <p:nvPr>
            <p:ph/>
          </p:nvPr>
        </p:nvSpPr>
        <p:spPr>
          <a:xfrm>
            <a:off x="4601105" y="63042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976" name="TextBox975"/>
          <p:cNvSpPr>
            <a:spLocks noGrp="1"/>
          </p:cNvSpPr>
          <p:nvPr>
            <p:ph/>
          </p:nvPr>
        </p:nvSpPr>
        <p:spPr>
          <a:xfrm>
            <a:off x="5712287" y="63042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977" name="TextBox976"/>
          <p:cNvSpPr>
            <a:spLocks noGrp="1"/>
          </p:cNvSpPr>
          <p:nvPr>
            <p:ph/>
          </p:nvPr>
        </p:nvSpPr>
        <p:spPr>
          <a:xfrm>
            <a:off x="6823469" y="63042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78" name="TextBox977"/>
          <p:cNvSpPr>
            <a:spLocks noGrp="1"/>
          </p:cNvSpPr>
          <p:nvPr>
            <p:ph/>
          </p:nvPr>
        </p:nvSpPr>
        <p:spPr>
          <a:xfrm>
            <a:off x="7946367" y="630425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79" name="TextBox978"/>
          <p:cNvSpPr>
            <a:spLocks noGrp="1"/>
          </p:cNvSpPr>
          <p:nvPr>
            <p:ph/>
          </p:nvPr>
        </p:nvSpPr>
        <p:spPr>
          <a:xfrm>
            <a:off x="476220" y="650834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3745</a:t>
            </a:r>
          </a:p>
        </p:txBody>
      </p:sp>
      <p:sp>
        <p:nvSpPr>
          <p:cNvPr id="980" name="TextBox979"/>
          <p:cNvSpPr>
            <a:spLocks noGrp="1"/>
          </p:cNvSpPr>
          <p:nvPr>
            <p:ph/>
          </p:nvPr>
        </p:nvSpPr>
        <p:spPr>
          <a:xfrm>
            <a:off x="1111181" y="650834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5167</a:t>
            </a:r>
          </a:p>
        </p:txBody>
      </p:sp>
      <p:sp>
        <p:nvSpPr>
          <p:cNvPr id="981" name="TextBox980"/>
          <p:cNvSpPr>
            <a:spLocks noGrp="1"/>
          </p:cNvSpPr>
          <p:nvPr>
            <p:ph/>
          </p:nvPr>
        </p:nvSpPr>
        <p:spPr>
          <a:xfrm>
            <a:off x="1723465" y="650834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Služby školení a vzdělávání</a:t>
            </a:r>
          </a:p>
        </p:txBody>
      </p:sp>
      <p:sp>
        <p:nvSpPr>
          <p:cNvPr id="982" name="TextBox981"/>
          <p:cNvSpPr>
            <a:spLocks noGrp="1"/>
          </p:cNvSpPr>
          <p:nvPr>
            <p:ph/>
          </p:nvPr>
        </p:nvSpPr>
        <p:spPr>
          <a:xfrm>
            <a:off x="4601105" y="650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983" name="TextBox982"/>
          <p:cNvSpPr>
            <a:spLocks noGrp="1"/>
          </p:cNvSpPr>
          <p:nvPr>
            <p:ph/>
          </p:nvPr>
        </p:nvSpPr>
        <p:spPr>
          <a:xfrm>
            <a:off x="5712287" y="650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984" name="TextBox983"/>
          <p:cNvSpPr>
            <a:spLocks noGrp="1"/>
          </p:cNvSpPr>
          <p:nvPr>
            <p:ph/>
          </p:nvPr>
        </p:nvSpPr>
        <p:spPr>
          <a:xfrm>
            <a:off x="6823469" y="650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85" name="TextBox984"/>
          <p:cNvSpPr>
            <a:spLocks noGrp="1"/>
          </p:cNvSpPr>
          <p:nvPr>
            <p:ph/>
          </p:nvPr>
        </p:nvSpPr>
        <p:spPr>
          <a:xfrm>
            <a:off x="7946367" y="650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986" name="TextBox985"/>
          <p:cNvSpPr>
            <a:spLocks noGrp="1"/>
          </p:cNvSpPr>
          <p:nvPr>
            <p:ph/>
          </p:nvPr>
        </p:nvSpPr>
        <p:spPr>
          <a:xfrm>
            <a:off x="476220" y="671244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3745</a:t>
            </a:r>
          </a:p>
        </p:txBody>
      </p:sp>
      <p:sp>
        <p:nvSpPr>
          <p:cNvPr id="987" name="TextBox986"/>
          <p:cNvSpPr>
            <a:spLocks noGrp="1"/>
          </p:cNvSpPr>
          <p:nvPr>
            <p:ph/>
          </p:nvPr>
        </p:nvSpPr>
        <p:spPr>
          <a:xfrm>
            <a:off x="1111181" y="671244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988" name="TextBox987"/>
          <p:cNvSpPr>
            <a:spLocks noGrp="1"/>
          </p:cNvSpPr>
          <p:nvPr>
            <p:ph/>
          </p:nvPr>
        </p:nvSpPr>
        <p:spPr>
          <a:xfrm>
            <a:off x="1723465" y="671244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989" name="TextBox988"/>
          <p:cNvSpPr>
            <a:spLocks noGrp="1"/>
          </p:cNvSpPr>
          <p:nvPr>
            <p:ph/>
          </p:nvPr>
        </p:nvSpPr>
        <p:spPr>
          <a:xfrm>
            <a:off x="4601105" y="671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200 000,00 </a:t>
            </a:r>
          </a:p>
        </p:txBody>
      </p:sp>
      <p:sp>
        <p:nvSpPr>
          <p:cNvPr id="990" name="TextBox989"/>
          <p:cNvSpPr>
            <a:spLocks noGrp="1"/>
          </p:cNvSpPr>
          <p:nvPr>
            <p:ph/>
          </p:nvPr>
        </p:nvSpPr>
        <p:spPr>
          <a:xfrm>
            <a:off x="5712287" y="671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256 600,00 </a:t>
            </a:r>
          </a:p>
        </p:txBody>
      </p:sp>
      <p:sp>
        <p:nvSpPr>
          <p:cNvPr id="991" name="TextBox990"/>
          <p:cNvSpPr>
            <a:spLocks noGrp="1"/>
          </p:cNvSpPr>
          <p:nvPr>
            <p:ph/>
          </p:nvPr>
        </p:nvSpPr>
        <p:spPr>
          <a:xfrm>
            <a:off x="6823469" y="671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256 675,62 </a:t>
            </a:r>
          </a:p>
        </p:txBody>
      </p:sp>
      <p:sp>
        <p:nvSpPr>
          <p:cNvPr id="992" name="TextBox991"/>
          <p:cNvSpPr>
            <a:spLocks noGrp="1"/>
          </p:cNvSpPr>
          <p:nvPr>
            <p:ph/>
          </p:nvPr>
        </p:nvSpPr>
        <p:spPr>
          <a:xfrm>
            <a:off x="7946367" y="671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223 600,00 </a:t>
            </a:r>
          </a:p>
        </p:txBody>
      </p:sp>
      <p:sp>
        <p:nvSpPr>
          <p:cNvPr id="993" name="TextBox992"/>
          <p:cNvSpPr>
            <a:spLocks noGrp="1"/>
          </p:cNvSpPr>
          <p:nvPr>
            <p:ph/>
          </p:nvPr>
        </p:nvSpPr>
        <p:spPr>
          <a:xfrm>
            <a:off x="476220" y="691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3745</a:t>
            </a:r>
          </a:p>
        </p:txBody>
      </p:sp>
      <p:sp>
        <p:nvSpPr>
          <p:cNvPr id="994" name="TextBox993"/>
          <p:cNvSpPr>
            <a:spLocks noGrp="1"/>
          </p:cNvSpPr>
          <p:nvPr>
            <p:ph/>
          </p:nvPr>
        </p:nvSpPr>
        <p:spPr>
          <a:xfrm>
            <a:off x="1111181" y="691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5171</a:t>
            </a:r>
          </a:p>
        </p:txBody>
      </p:sp>
      <p:sp>
        <p:nvSpPr>
          <p:cNvPr id="995" name="TextBox994"/>
          <p:cNvSpPr>
            <a:spLocks noGrp="1"/>
          </p:cNvSpPr>
          <p:nvPr>
            <p:ph/>
          </p:nvPr>
        </p:nvSpPr>
        <p:spPr>
          <a:xfrm>
            <a:off x="1723465" y="691653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Opravy a udržování</a:t>
            </a:r>
          </a:p>
        </p:txBody>
      </p:sp>
      <p:sp>
        <p:nvSpPr>
          <p:cNvPr id="996" name="TextBox995"/>
          <p:cNvSpPr>
            <a:spLocks noGrp="1"/>
          </p:cNvSpPr>
          <p:nvPr>
            <p:ph/>
          </p:nvPr>
        </p:nvSpPr>
        <p:spPr>
          <a:xfrm>
            <a:off x="4601105" y="691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997" name="TextBox996"/>
          <p:cNvSpPr>
            <a:spLocks noGrp="1"/>
          </p:cNvSpPr>
          <p:nvPr>
            <p:ph/>
          </p:nvPr>
        </p:nvSpPr>
        <p:spPr>
          <a:xfrm>
            <a:off x="5712287" y="691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998" name="TextBox997"/>
          <p:cNvSpPr>
            <a:spLocks noGrp="1"/>
          </p:cNvSpPr>
          <p:nvPr>
            <p:ph/>
          </p:nvPr>
        </p:nvSpPr>
        <p:spPr>
          <a:xfrm>
            <a:off x="6823469" y="691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999" name="TextBox998"/>
          <p:cNvSpPr>
            <a:spLocks noGrp="1"/>
          </p:cNvSpPr>
          <p:nvPr>
            <p:ph/>
          </p:nvPr>
        </p:nvSpPr>
        <p:spPr>
          <a:xfrm>
            <a:off x="7946367" y="691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000" name="TextBox999"/>
          <p:cNvSpPr>
            <a:spLocks noGrp="1"/>
          </p:cNvSpPr>
          <p:nvPr>
            <p:ph/>
          </p:nvPr>
        </p:nvSpPr>
        <p:spPr>
          <a:xfrm>
            <a:off x="476220" y="7167310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3745:</a:t>
            </a:r>
          </a:p>
        </p:txBody>
      </p:sp>
      <p:sp>
        <p:nvSpPr>
          <p:cNvPr id="1001" name="TextBox1000"/>
          <p:cNvSpPr>
            <a:spLocks noGrp="1"/>
          </p:cNvSpPr>
          <p:nvPr>
            <p:ph/>
          </p:nvPr>
        </p:nvSpPr>
        <p:spPr>
          <a:xfrm>
            <a:off x="4601105" y="71673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257 000,00 </a:t>
            </a:r>
          </a:p>
        </p:txBody>
      </p:sp>
      <p:sp>
        <p:nvSpPr>
          <p:cNvPr id="1002" name="TextBox1001"/>
          <p:cNvSpPr>
            <a:spLocks noGrp="1"/>
          </p:cNvSpPr>
          <p:nvPr>
            <p:ph/>
          </p:nvPr>
        </p:nvSpPr>
        <p:spPr>
          <a:xfrm>
            <a:off x="5712287" y="71673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381 680,00 </a:t>
            </a:r>
          </a:p>
        </p:txBody>
      </p:sp>
      <p:sp>
        <p:nvSpPr>
          <p:cNvPr id="1003" name="TextBox1002"/>
          <p:cNvSpPr>
            <a:spLocks noGrp="1"/>
          </p:cNvSpPr>
          <p:nvPr>
            <p:ph/>
          </p:nvPr>
        </p:nvSpPr>
        <p:spPr>
          <a:xfrm>
            <a:off x="6823469" y="71673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366 976,06 </a:t>
            </a:r>
          </a:p>
        </p:txBody>
      </p:sp>
      <p:sp>
        <p:nvSpPr>
          <p:cNvPr id="1004" name="TextBox1003"/>
          <p:cNvSpPr>
            <a:spLocks noGrp="1"/>
          </p:cNvSpPr>
          <p:nvPr>
            <p:ph/>
          </p:nvPr>
        </p:nvSpPr>
        <p:spPr>
          <a:xfrm>
            <a:off x="7946367" y="71673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312 600,00 </a:t>
            </a:r>
          </a:p>
        </p:txBody>
      </p:sp>
      <p:sp>
        <p:nvSpPr>
          <p:cNvPr id="1005" name="TextBox1004"/>
          <p:cNvSpPr>
            <a:spLocks noGrp="1"/>
          </p:cNvSpPr>
          <p:nvPr>
            <p:ph/>
          </p:nvPr>
        </p:nvSpPr>
        <p:spPr>
          <a:xfrm>
            <a:off x="476220" y="7460790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Ostatní služby a činnosti v oblasti sociální péče</a:t>
            </a:r>
          </a:p>
        </p:txBody>
      </p:sp>
      <p:sp>
        <p:nvSpPr>
          <p:cNvPr id="1006" name="TextBox1005"/>
          <p:cNvSpPr>
            <a:spLocks noGrp="1"/>
          </p:cNvSpPr>
          <p:nvPr>
            <p:ph/>
          </p:nvPr>
        </p:nvSpPr>
        <p:spPr>
          <a:xfrm>
            <a:off x="476220" y="768756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4359</a:t>
            </a:r>
          </a:p>
        </p:txBody>
      </p:sp>
      <p:sp>
        <p:nvSpPr>
          <p:cNvPr id="1007" name="TextBox1006"/>
          <p:cNvSpPr>
            <a:spLocks noGrp="1"/>
          </p:cNvSpPr>
          <p:nvPr>
            <p:ph/>
          </p:nvPr>
        </p:nvSpPr>
        <p:spPr>
          <a:xfrm>
            <a:off x="1111181" y="768756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5222</a:t>
            </a:r>
          </a:p>
        </p:txBody>
      </p:sp>
      <p:sp>
        <p:nvSpPr>
          <p:cNvPr id="1008" name="TextBox1007"/>
          <p:cNvSpPr>
            <a:spLocks noGrp="1"/>
          </p:cNvSpPr>
          <p:nvPr>
            <p:ph/>
          </p:nvPr>
        </p:nvSpPr>
        <p:spPr>
          <a:xfrm>
            <a:off x="1723465" y="768756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Neinvestiční transfery spolkům</a:t>
            </a:r>
          </a:p>
        </p:txBody>
      </p:sp>
      <p:sp>
        <p:nvSpPr>
          <p:cNvPr id="1009" name="TextBox1008"/>
          <p:cNvSpPr>
            <a:spLocks noGrp="1"/>
          </p:cNvSpPr>
          <p:nvPr>
            <p:ph/>
          </p:nvPr>
        </p:nvSpPr>
        <p:spPr>
          <a:xfrm>
            <a:off x="4601105" y="768756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10" name="TextBox1009"/>
          <p:cNvSpPr>
            <a:spLocks noGrp="1"/>
          </p:cNvSpPr>
          <p:nvPr>
            <p:ph/>
          </p:nvPr>
        </p:nvSpPr>
        <p:spPr>
          <a:xfrm>
            <a:off x="5712287" y="768756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011" name="TextBox1010"/>
          <p:cNvSpPr>
            <a:spLocks noGrp="1"/>
          </p:cNvSpPr>
          <p:nvPr>
            <p:ph/>
          </p:nvPr>
        </p:nvSpPr>
        <p:spPr>
          <a:xfrm>
            <a:off x="6823469" y="768756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012" name="TextBox1011"/>
          <p:cNvSpPr>
            <a:spLocks noGrp="1"/>
          </p:cNvSpPr>
          <p:nvPr>
            <p:ph/>
          </p:nvPr>
        </p:nvSpPr>
        <p:spPr>
          <a:xfrm>
            <a:off x="7946367" y="768756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013" name="TextBox1012"/>
          <p:cNvSpPr>
            <a:spLocks noGrp="1"/>
          </p:cNvSpPr>
          <p:nvPr>
            <p:ph/>
          </p:nvPr>
        </p:nvSpPr>
        <p:spPr>
          <a:xfrm>
            <a:off x="476220" y="789165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4359</a:t>
            </a:r>
          </a:p>
        </p:txBody>
      </p:sp>
      <p:sp>
        <p:nvSpPr>
          <p:cNvPr id="1014" name="TextBox1013"/>
          <p:cNvSpPr>
            <a:spLocks noGrp="1"/>
          </p:cNvSpPr>
          <p:nvPr>
            <p:ph/>
          </p:nvPr>
        </p:nvSpPr>
        <p:spPr>
          <a:xfrm>
            <a:off x="1111181" y="789165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5223</a:t>
            </a:r>
          </a:p>
        </p:txBody>
      </p:sp>
      <p:sp>
        <p:nvSpPr>
          <p:cNvPr id="1015" name="TextBox1014"/>
          <p:cNvSpPr>
            <a:spLocks noGrp="1"/>
          </p:cNvSpPr>
          <p:nvPr>
            <p:ph/>
          </p:nvPr>
        </p:nvSpPr>
        <p:spPr>
          <a:xfrm>
            <a:off x="1723465" y="7891656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Neinv.transfery církvím a naboženským společnostem</a:t>
            </a:r>
          </a:p>
        </p:txBody>
      </p:sp>
      <p:sp>
        <p:nvSpPr>
          <p:cNvPr id="1016" name="TextBox1015"/>
          <p:cNvSpPr>
            <a:spLocks noGrp="1"/>
          </p:cNvSpPr>
          <p:nvPr>
            <p:ph/>
          </p:nvPr>
        </p:nvSpPr>
        <p:spPr>
          <a:xfrm>
            <a:off x="4601105" y="789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1017" name="TextBox1016"/>
          <p:cNvSpPr>
            <a:spLocks noGrp="1"/>
          </p:cNvSpPr>
          <p:nvPr>
            <p:ph/>
          </p:nvPr>
        </p:nvSpPr>
        <p:spPr>
          <a:xfrm>
            <a:off x="5712287" y="789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11 000,00 </a:t>
            </a:r>
          </a:p>
        </p:txBody>
      </p:sp>
      <p:sp>
        <p:nvSpPr>
          <p:cNvPr id="1018" name="TextBox1017"/>
          <p:cNvSpPr>
            <a:spLocks noGrp="1"/>
          </p:cNvSpPr>
          <p:nvPr>
            <p:ph/>
          </p:nvPr>
        </p:nvSpPr>
        <p:spPr>
          <a:xfrm>
            <a:off x="6823469" y="789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11 000,00 </a:t>
            </a:r>
          </a:p>
        </p:txBody>
      </p:sp>
      <p:sp>
        <p:nvSpPr>
          <p:cNvPr id="1019" name="TextBox1018"/>
          <p:cNvSpPr>
            <a:spLocks noGrp="1"/>
          </p:cNvSpPr>
          <p:nvPr>
            <p:ph/>
          </p:nvPr>
        </p:nvSpPr>
        <p:spPr>
          <a:xfrm>
            <a:off x="7946367" y="789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20" name="TextBox1019"/>
          <p:cNvSpPr>
            <a:spLocks noGrp="1"/>
          </p:cNvSpPr>
          <p:nvPr>
            <p:ph/>
          </p:nvPr>
        </p:nvSpPr>
        <p:spPr>
          <a:xfrm>
            <a:off x="476220" y="825165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4359</a:t>
            </a:r>
          </a:p>
        </p:txBody>
      </p:sp>
      <p:sp>
        <p:nvSpPr>
          <p:cNvPr id="1021" name="TextBox1020"/>
          <p:cNvSpPr>
            <a:spLocks noGrp="1"/>
          </p:cNvSpPr>
          <p:nvPr>
            <p:ph/>
          </p:nvPr>
        </p:nvSpPr>
        <p:spPr>
          <a:xfrm>
            <a:off x="1111181" y="825165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5229</a:t>
            </a:r>
          </a:p>
        </p:txBody>
      </p:sp>
      <p:sp>
        <p:nvSpPr>
          <p:cNvPr id="1022" name="TextBox1021"/>
          <p:cNvSpPr>
            <a:spLocks noGrp="1"/>
          </p:cNvSpPr>
          <p:nvPr>
            <p:ph/>
          </p:nvPr>
        </p:nvSpPr>
        <p:spPr>
          <a:xfrm>
            <a:off x="1723465" y="8251656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neinv.transfery neziskov. a podob. osobám</a:t>
            </a:r>
          </a:p>
        </p:txBody>
      </p:sp>
      <p:sp>
        <p:nvSpPr>
          <p:cNvPr id="1023" name="TextBox1022"/>
          <p:cNvSpPr>
            <a:spLocks noGrp="1"/>
          </p:cNvSpPr>
          <p:nvPr>
            <p:ph/>
          </p:nvPr>
        </p:nvSpPr>
        <p:spPr>
          <a:xfrm>
            <a:off x="4601105" y="825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4 000,00 </a:t>
            </a:r>
          </a:p>
        </p:txBody>
      </p:sp>
      <p:sp>
        <p:nvSpPr>
          <p:cNvPr id="1024" name="TextBox1023"/>
          <p:cNvSpPr>
            <a:spLocks noGrp="1"/>
          </p:cNvSpPr>
          <p:nvPr>
            <p:ph/>
          </p:nvPr>
        </p:nvSpPr>
        <p:spPr>
          <a:xfrm>
            <a:off x="5712287" y="825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4 000,00 </a:t>
            </a:r>
          </a:p>
        </p:txBody>
      </p:sp>
      <p:sp>
        <p:nvSpPr>
          <p:cNvPr id="1025" name="TextBox1024"/>
          <p:cNvSpPr>
            <a:spLocks noGrp="1"/>
          </p:cNvSpPr>
          <p:nvPr>
            <p:ph/>
          </p:nvPr>
        </p:nvSpPr>
        <p:spPr>
          <a:xfrm>
            <a:off x="6823469" y="825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026" name="TextBox1025"/>
          <p:cNvSpPr>
            <a:spLocks noGrp="1"/>
          </p:cNvSpPr>
          <p:nvPr>
            <p:ph/>
          </p:nvPr>
        </p:nvSpPr>
        <p:spPr>
          <a:xfrm>
            <a:off x="7946367" y="825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4 000,00 </a:t>
            </a:r>
          </a:p>
        </p:txBody>
      </p:sp>
      <p:sp>
        <p:nvSpPr>
          <p:cNvPr id="1027" name="TextBox1026"/>
          <p:cNvSpPr>
            <a:spLocks noGrp="1"/>
          </p:cNvSpPr>
          <p:nvPr>
            <p:ph/>
          </p:nvPr>
        </p:nvSpPr>
        <p:spPr>
          <a:xfrm>
            <a:off x="476220" y="861165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4359</a:t>
            </a:r>
          </a:p>
        </p:txBody>
      </p:sp>
      <p:sp>
        <p:nvSpPr>
          <p:cNvPr id="1028" name="TextBox1027"/>
          <p:cNvSpPr>
            <a:spLocks noGrp="1"/>
          </p:cNvSpPr>
          <p:nvPr>
            <p:ph/>
          </p:nvPr>
        </p:nvSpPr>
        <p:spPr>
          <a:xfrm>
            <a:off x="1111181" y="861165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5339</a:t>
            </a:r>
          </a:p>
        </p:txBody>
      </p:sp>
      <p:sp>
        <p:nvSpPr>
          <p:cNvPr id="1029" name="TextBox1028"/>
          <p:cNvSpPr>
            <a:spLocks noGrp="1"/>
          </p:cNvSpPr>
          <p:nvPr>
            <p:ph/>
          </p:nvPr>
        </p:nvSpPr>
        <p:spPr>
          <a:xfrm>
            <a:off x="1723465" y="8611656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Neinvest. transfery cizím příspěvkovým organizacím</a:t>
            </a:r>
          </a:p>
        </p:txBody>
      </p:sp>
      <p:sp>
        <p:nvSpPr>
          <p:cNvPr id="1030" name="TextBox1029"/>
          <p:cNvSpPr>
            <a:spLocks noGrp="1"/>
          </p:cNvSpPr>
          <p:nvPr>
            <p:ph/>
          </p:nvPr>
        </p:nvSpPr>
        <p:spPr>
          <a:xfrm>
            <a:off x="4601105" y="861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031" name="TextBox1030"/>
          <p:cNvSpPr>
            <a:spLocks noGrp="1"/>
          </p:cNvSpPr>
          <p:nvPr>
            <p:ph/>
          </p:nvPr>
        </p:nvSpPr>
        <p:spPr>
          <a:xfrm>
            <a:off x="5712287" y="861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032" name="TextBox1031"/>
          <p:cNvSpPr>
            <a:spLocks noGrp="1"/>
          </p:cNvSpPr>
          <p:nvPr>
            <p:ph/>
          </p:nvPr>
        </p:nvSpPr>
        <p:spPr>
          <a:xfrm>
            <a:off x="6823469" y="861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33" name="TextBox1032"/>
          <p:cNvSpPr>
            <a:spLocks noGrp="1"/>
          </p:cNvSpPr>
          <p:nvPr>
            <p:ph/>
          </p:nvPr>
        </p:nvSpPr>
        <p:spPr>
          <a:xfrm>
            <a:off x="7946367" y="86116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034" name="TextBox1033"/>
          <p:cNvSpPr>
            <a:spLocks noGrp="1"/>
          </p:cNvSpPr>
          <p:nvPr>
            <p:ph/>
          </p:nvPr>
        </p:nvSpPr>
        <p:spPr>
          <a:xfrm>
            <a:off x="476220" y="9018334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4359:</a:t>
            </a:r>
          </a:p>
        </p:txBody>
      </p:sp>
      <p:sp>
        <p:nvSpPr>
          <p:cNvPr id="1035" name="TextBox1034"/>
          <p:cNvSpPr>
            <a:spLocks noGrp="1"/>
          </p:cNvSpPr>
          <p:nvPr>
            <p:ph/>
          </p:nvPr>
        </p:nvSpPr>
        <p:spPr>
          <a:xfrm>
            <a:off x="4601105" y="901833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14 000,00 </a:t>
            </a:r>
          </a:p>
        </p:txBody>
      </p:sp>
      <p:sp>
        <p:nvSpPr>
          <p:cNvPr id="1036" name="TextBox1035"/>
          <p:cNvSpPr>
            <a:spLocks noGrp="1"/>
          </p:cNvSpPr>
          <p:nvPr>
            <p:ph/>
          </p:nvPr>
        </p:nvSpPr>
        <p:spPr>
          <a:xfrm>
            <a:off x="5712287" y="901833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20 000,00 </a:t>
            </a:r>
          </a:p>
        </p:txBody>
      </p:sp>
      <p:sp>
        <p:nvSpPr>
          <p:cNvPr id="1037" name="TextBox1036"/>
          <p:cNvSpPr>
            <a:spLocks noGrp="1"/>
          </p:cNvSpPr>
          <p:nvPr>
            <p:ph/>
          </p:nvPr>
        </p:nvSpPr>
        <p:spPr>
          <a:xfrm>
            <a:off x="6823469" y="901833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17 000,00 </a:t>
            </a:r>
          </a:p>
        </p:txBody>
      </p:sp>
      <p:sp>
        <p:nvSpPr>
          <p:cNvPr id="1038" name="TextBox1037"/>
          <p:cNvSpPr>
            <a:spLocks noGrp="1"/>
          </p:cNvSpPr>
          <p:nvPr>
            <p:ph/>
          </p:nvPr>
        </p:nvSpPr>
        <p:spPr>
          <a:xfrm>
            <a:off x="7946367" y="901833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9 000,00 </a:t>
            </a:r>
          </a:p>
        </p:txBody>
      </p:sp>
      <p:sp>
        <p:nvSpPr>
          <p:cNvPr id="1039" name="TextBox1038"/>
          <p:cNvSpPr>
            <a:spLocks noGrp="1"/>
          </p:cNvSpPr>
          <p:nvPr>
            <p:ph/>
          </p:nvPr>
        </p:nvSpPr>
        <p:spPr>
          <a:xfrm>
            <a:off x="476220" y="9311814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Krizová opatření</a:t>
            </a:r>
          </a:p>
        </p:txBody>
      </p:sp>
      <p:sp>
        <p:nvSpPr>
          <p:cNvPr id="1040" name="TextBox1039"/>
          <p:cNvSpPr>
            <a:spLocks noGrp="1"/>
          </p:cNvSpPr>
          <p:nvPr>
            <p:ph/>
          </p:nvPr>
        </p:nvSpPr>
        <p:spPr>
          <a:xfrm>
            <a:off x="476220" y="953858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5213</a:t>
            </a:r>
          </a:p>
        </p:txBody>
      </p:sp>
      <p:sp>
        <p:nvSpPr>
          <p:cNvPr id="1041" name="TextBox1040"/>
          <p:cNvSpPr>
            <a:spLocks noGrp="1"/>
          </p:cNvSpPr>
          <p:nvPr>
            <p:ph/>
          </p:nvPr>
        </p:nvSpPr>
        <p:spPr>
          <a:xfrm>
            <a:off x="1111181" y="953858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1042" name="TextBox1041"/>
          <p:cNvSpPr>
            <a:spLocks noGrp="1"/>
          </p:cNvSpPr>
          <p:nvPr>
            <p:ph/>
          </p:nvPr>
        </p:nvSpPr>
        <p:spPr>
          <a:xfrm>
            <a:off x="1723465" y="953858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1043" name="TextBox1042"/>
          <p:cNvSpPr>
            <a:spLocks noGrp="1"/>
          </p:cNvSpPr>
          <p:nvPr>
            <p:ph/>
          </p:nvPr>
        </p:nvSpPr>
        <p:spPr>
          <a:xfrm>
            <a:off x="4601105" y="953858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6 670,00 </a:t>
            </a:r>
          </a:p>
        </p:txBody>
      </p:sp>
      <p:sp>
        <p:nvSpPr>
          <p:cNvPr id="1044" name="TextBox1043"/>
          <p:cNvSpPr>
            <a:spLocks noGrp="1"/>
          </p:cNvSpPr>
          <p:nvPr>
            <p:ph/>
          </p:nvPr>
        </p:nvSpPr>
        <p:spPr>
          <a:xfrm>
            <a:off x="5712287" y="953858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6 670,00 </a:t>
            </a:r>
          </a:p>
        </p:txBody>
      </p:sp>
      <p:sp>
        <p:nvSpPr>
          <p:cNvPr id="1045" name="TextBox1044"/>
          <p:cNvSpPr>
            <a:spLocks noGrp="1"/>
          </p:cNvSpPr>
          <p:nvPr>
            <p:ph/>
          </p:nvPr>
        </p:nvSpPr>
        <p:spPr>
          <a:xfrm>
            <a:off x="6823469" y="953858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46" name="TextBox1045"/>
          <p:cNvSpPr>
            <a:spLocks noGrp="1"/>
          </p:cNvSpPr>
          <p:nvPr>
            <p:ph/>
          </p:nvPr>
        </p:nvSpPr>
        <p:spPr>
          <a:xfrm>
            <a:off x="7946367" y="953858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047" name="TextBox1046"/>
          <p:cNvSpPr>
            <a:spLocks noGrp="1"/>
          </p:cNvSpPr>
          <p:nvPr>
            <p:ph/>
          </p:nvPr>
        </p:nvSpPr>
        <p:spPr>
          <a:xfrm>
            <a:off x="476220" y="974268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5213</a:t>
            </a:r>
          </a:p>
        </p:txBody>
      </p:sp>
      <p:sp>
        <p:nvSpPr>
          <p:cNvPr id="1048" name="TextBox1047"/>
          <p:cNvSpPr>
            <a:spLocks noGrp="1"/>
          </p:cNvSpPr>
          <p:nvPr>
            <p:ph/>
          </p:nvPr>
        </p:nvSpPr>
        <p:spPr>
          <a:xfrm>
            <a:off x="1111181" y="974268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5194</a:t>
            </a:r>
          </a:p>
        </p:txBody>
      </p:sp>
      <p:sp>
        <p:nvSpPr>
          <p:cNvPr id="1049" name="TextBox1048"/>
          <p:cNvSpPr>
            <a:spLocks noGrp="1"/>
          </p:cNvSpPr>
          <p:nvPr>
            <p:ph/>
          </p:nvPr>
        </p:nvSpPr>
        <p:spPr>
          <a:xfrm>
            <a:off x="1723465" y="974268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Výdaje na věcné dary</a:t>
            </a:r>
          </a:p>
        </p:txBody>
      </p:sp>
      <p:sp>
        <p:nvSpPr>
          <p:cNvPr id="1050" name="TextBox1049"/>
          <p:cNvSpPr>
            <a:spLocks noGrp="1"/>
          </p:cNvSpPr>
          <p:nvPr>
            <p:ph/>
          </p:nvPr>
        </p:nvSpPr>
        <p:spPr>
          <a:xfrm>
            <a:off x="4601105" y="974268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2 790,00 </a:t>
            </a:r>
          </a:p>
        </p:txBody>
      </p:sp>
      <p:sp>
        <p:nvSpPr>
          <p:cNvPr id="1051" name="TextBox1050"/>
          <p:cNvSpPr>
            <a:spLocks noGrp="1"/>
          </p:cNvSpPr>
          <p:nvPr>
            <p:ph/>
          </p:nvPr>
        </p:nvSpPr>
        <p:spPr>
          <a:xfrm>
            <a:off x="5712287" y="974268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2 790,00 </a:t>
            </a:r>
          </a:p>
        </p:txBody>
      </p:sp>
      <p:sp>
        <p:nvSpPr>
          <p:cNvPr id="1052" name="TextBox1051"/>
          <p:cNvSpPr>
            <a:spLocks noGrp="1"/>
          </p:cNvSpPr>
          <p:nvPr>
            <p:ph/>
          </p:nvPr>
        </p:nvSpPr>
        <p:spPr>
          <a:xfrm>
            <a:off x="6823469" y="974268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53" name="TextBox1052"/>
          <p:cNvSpPr>
            <a:spLocks noGrp="1"/>
          </p:cNvSpPr>
          <p:nvPr>
            <p:ph/>
          </p:nvPr>
        </p:nvSpPr>
        <p:spPr>
          <a:xfrm>
            <a:off x="7946367" y="974268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54" name="TextBox1053"/>
          <p:cNvSpPr>
            <a:spLocks noGrp="1"/>
          </p:cNvSpPr>
          <p:nvPr>
            <p:ph/>
          </p:nvPr>
        </p:nvSpPr>
        <p:spPr>
          <a:xfrm>
            <a:off x="476220" y="99467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5213</a:t>
            </a:r>
          </a:p>
        </p:txBody>
      </p:sp>
      <p:sp>
        <p:nvSpPr>
          <p:cNvPr id="1055" name="TextBox1054"/>
          <p:cNvSpPr>
            <a:spLocks noGrp="1"/>
          </p:cNvSpPr>
          <p:nvPr>
            <p:ph/>
          </p:nvPr>
        </p:nvSpPr>
        <p:spPr>
          <a:xfrm>
            <a:off x="1111181" y="99467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5903</a:t>
            </a:r>
          </a:p>
        </p:txBody>
      </p:sp>
      <p:sp>
        <p:nvSpPr>
          <p:cNvPr id="1056" name="TextBox1055"/>
          <p:cNvSpPr>
            <a:spLocks noGrp="1"/>
          </p:cNvSpPr>
          <p:nvPr>
            <p:ph/>
          </p:nvPr>
        </p:nvSpPr>
        <p:spPr>
          <a:xfrm>
            <a:off x="1723465" y="994677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Rezerva na krizová opatření</a:t>
            </a:r>
          </a:p>
        </p:txBody>
      </p:sp>
      <p:sp>
        <p:nvSpPr>
          <p:cNvPr id="1057" name="TextBox1056"/>
          <p:cNvSpPr>
            <a:spLocks noGrp="1"/>
          </p:cNvSpPr>
          <p:nvPr>
            <p:ph/>
          </p:nvPr>
        </p:nvSpPr>
        <p:spPr>
          <a:xfrm>
            <a:off x="4601105" y="994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058" name="TextBox1057"/>
          <p:cNvSpPr>
            <a:spLocks noGrp="1"/>
          </p:cNvSpPr>
          <p:nvPr>
            <p:ph/>
          </p:nvPr>
        </p:nvSpPr>
        <p:spPr>
          <a:xfrm>
            <a:off x="5712287" y="994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059" name="TextBox1058"/>
          <p:cNvSpPr>
            <a:spLocks noGrp="1"/>
          </p:cNvSpPr>
          <p:nvPr>
            <p:ph/>
          </p:nvPr>
        </p:nvSpPr>
        <p:spPr>
          <a:xfrm>
            <a:off x="6823469" y="994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60" name="TextBox1059"/>
          <p:cNvSpPr>
            <a:spLocks noGrp="1"/>
          </p:cNvSpPr>
          <p:nvPr>
            <p:ph/>
          </p:nvPr>
        </p:nvSpPr>
        <p:spPr>
          <a:xfrm>
            <a:off x="7946367" y="99467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61" name="TextBox1060"/>
          <p:cNvSpPr>
            <a:spLocks noGrp="1"/>
          </p:cNvSpPr>
          <p:nvPr>
            <p:ph/>
          </p:nvPr>
        </p:nvSpPr>
        <p:spPr>
          <a:xfrm>
            <a:off x="476220" y="10197547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5213:</a:t>
            </a:r>
          </a:p>
        </p:txBody>
      </p:sp>
      <p:sp>
        <p:nvSpPr>
          <p:cNvPr id="1062" name="TextBox1061"/>
          <p:cNvSpPr>
            <a:spLocks noGrp="1"/>
          </p:cNvSpPr>
          <p:nvPr>
            <p:ph/>
          </p:nvPr>
        </p:nvSpPr>
        <p:spPr>
          <a:xfrm>
            <a:off x="4601105" y="101975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19 460,00 </a:t>
            </a:r>
          </a:p>
        </p:txBody>
      </p:sp>
      <p:sp>
        <p:nvSpPr>
          <p:cNvPr id="1063" name="TextBox1062"/>
          <p:cNvSpPr>
            <a:spLocks noGrp="1"/>
          </p:cNvSpPr>
          <p:nvPr>
            <p:ph/>
          </p:nvPr>
        </p:nvSpPr>
        <p:spPr>
          <a:xfrm>
            <a:off x="5712287" y="101975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19 460,00 </a:t>
            </a:r>
          </a:p>
        </p:txBody>
      </p:sp>
      <p:sp>
        <p:nvSpPr>
          <p:cNvPr id="1064" name="TextBox1063"/>
          <p:cNvSpPr>
            <a:spLocks noGrp="1"/>
          </p:cNvSpPr>
          <p:nvPr>
            <p:ph/>
          </p:nvPr>
        </p:nvSpPr>
        <p:spPr>
          <a:xfrm>
            <a:off x="6823469" y="101975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65" name="TextBox1064"/>
          <p:cNvSpPr>
            <a:spLocks noGrp="1"/>
          </p:cNvSpPr>
          <p:nvPr>
            <p:ph/>
          </p:nvPr>
        </p:nvSpPr>
        <p:spPr>
          <a:xfrm>
            <a:off x="7946367" y="1019754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066" name="TextBox1065"/>
          <p:cNvSpPr>
            <a:spLocks noGrp="1"/>
          </p:cNvSpPr>
          <p:nvPr>
            <p:ph/>
          </p:nvPr>
        </p:nvSpPr>
        <p:spPr>
          <a:xfrm>
            <a:off x="476220" y="10491027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Požární ochrana - dobrovolná část</a:t>
            </a:r>
          </a:p>
        </p:txBody>
      </p:sp>
      <p:sp>
        <p:nvSpPr>
          <p:cNvPr id="1067" name="TextBox1066"/>
          <p:cNvSpPr>
            <a:spLocks noGrp="1"/>
          </p:cNvSpPr>
          <p:nvPr>
            <p:ph/>
          </p:nvPr>
        </p:nvSpPr>
        <p:spPr>
          <a:xfrm>
            <a:off x="476220" y="1071779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5512</a:t>
            </a:r>
          </a:p>
        </p:txBody>
      </p:sp>
      <p:sp>
        <p:nvSpPr>
          <p:cNvPr id="1068" name="TextBox1067"/>
          <p:cNvSpPr>
            <a:spLocks noGrp="1"/>
          </p:cNvSpPr>
          <p:nvPr>
            <p:ph/>
          </p:nvPr>
        </p:nvSpPr>
        <p:spPr>
          <a:xfrm>
            <a:off x="1111181" y="1071779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5137</a:t>
            </a:r>
          </a:p>
        </p:txBody>
      </p:sp>
      <p:sp>
        <p:nvSpPr>
          <p:cNvPr id="1069" name="TextBox1068"/>
          <p:cNvSpPr>
            <a:spLocks noGrp="1"/>
          </p:cNvSpPr>
          <p:nvPr>
            <p:ph/>
          </p:nvPr>
        </p:nvSpPr>
        <p:spPr>
          <a:xfrm>
            <a:off x="1723465" y="1071779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Drobný dlouhodobý hmotný majetek</a:t>
            </a:r>
          </a:p>
        </p:txBody>
      </p:sp>
      <p:sp>
        <p:nvSpPr>
          <p:cNvPr id="1070" name="TextBox1069"/>
          <p:cNvSpPr>
            <a:spLocks noGrp="1"/>
          </p:cNvSpPr>
          <p:nvPr>
            <p:ph/>
          </p:nvPr>
        </p:nvSpPr>
        <p:spPr>
          <a:xfrm>
            <a:off x="4601105" y="107177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071" name="TextBox1070"/>
          <p:cNvSpPr>
            <a:spLocks noGrp="1"/>
          </p:cNvSpPr>
          <p:nvPr>
            <p:ph/>
          </p:nvPr>
        </p:nvSpPr>
        <p:spPr>
          <a:xfrm>
            <a:off x="5712287" y="107177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072" name="TextBox1071"/>
          <p:cNvSpPr>
            <a:spLocks noGrp="1"/>
          </p:cNvSpPr>
          <p:nvPr>
            <p:ph/>
          </p:nvPr>
        </p:nvSpPr>
        <p:spPr>
          <a:xfrm>
            <a:off x="6823469" y="107177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73" name="TextBox1072"/>
          <p:cNvSpPr>
            <a:spLocks noGrp="1"/>
          </p:cNvSpPr>
          <p:nvPr>
            <p:ph/>
          </p:nvPr>
        </p:nvSpPr>
        <p:spPr>
          <a:xfrm>
            <a:off x="7946367" y="107177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074" name="TextBox1073"/>
          <p:cNvSpPr>
            <a:spLocks noGrp="1"/>
          </p:cNvSpPr>
          <p:nvPr>
            <p:ph/>
          </p:nvPr>
        </p:nvSpPr>
        <p:spPr>
          <a:xfrm>
            <a:off x="476220" y="1092189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5512</a:t>
            </a:r>
          </a:p>
        </p:txBody>
      </p:sp>
      <p:sp>
        <p:nvSpPr>
          <p:cNvPr id="1075" name="TextBox1074"/>
          <p:cNvSpPr>
            <a:spLocks noGrp="1"/>
          </p:cNvSpPr>
          <p:nvPr>
            <p:ph/>
          </p:nvPr>
        </p:nvSpPr>
        <p:spPr>
          <a:xfrm>
            <a:off x="1111181" y="1092189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1076" name="TextBox1075"/>
          <p:cNvSpPr>
            <a:spLocks noGrp="1"/>
          </p:cNvSpPr>
          <p:nvPr>
            <p:ph/>
          </p:nvPr>
        </p:nvSpPr>
        <p:spPr>
          <a:xfrm>
            <a:off x="1723465" y="1092189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1077" name="TextBox1076"/>
          <p:cNvSpPr>
            <a:spLocks noGrp="1"/>
          </p:cNvSpPr>
          <p:nvPr>
            <p:ph/>
          </p:nvPr>
        </p:nvSpPr>
        <p:spPr>
          <a:xfrm>
            <a:off x="4601105" y="1092189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078" name="TextBox1077"/>
          <p:cNvSpPr>
            <a:spLocks noGrp="1"/>
          </p:cNvSpPr>
          <p:nvPr>
            <p:ph/>
          </p:nvPr>
        </p:nvSpPr>
        <p:spPr>
          <a:xfrm>
            <a:off x="5712287" y="1092189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079" name="TextBox1078"/>
          <p:cNvSpPr>
            <a:spLocks noGrp="1"/>
          </p:cNvSpPr>
          <p:nvPr>
            <p:ph/>
          </p:nvPr>
        </p:nvSpPr>
        <p:spPr>
          <a:xfrm>
            <a:off x="6823469" y="1092189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3 284,00 </a:t>
            </a:r>
          </a:p>
        </p:txBody>
      </p:sp>
      <p:sp>
        <p:nvSpPr>
          <p:cNvPr id="1080" name="TextBox1079"/>
          <p:cNvSpPr>
            <a:spLocks noGrp="1"/>
          </p:cNvSpPr>
          <p:nvPr>
            <p:ph/>
          </p:nvPr>
        </p:nvSpPr>
        <p:spPr>
          <a:xfrm>
            <a:off x="7946367" y="1092189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081" name="TextBox1080"/>
          <p:cNvSpPr>
            <a:spLocks noGrp="1"/>
          </p:cNvSpPr>
          <p:nvPr>
            <p:ph/>
          </p:nvPr>
        </p:nvSpPr>
        <p:spPr>
          <a:xfrm>
            <a:off x="476220" y="111259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5512</a:t>
            </a:r>
          </a:p>
        </p:txBody>
      </p:sp>
      <p:sp>
        <p:nvSpPr>
          <p:cNvPr id="1082" name="TextBox1081"/>
          <p:cNvSpPr>
            <a:spLocks noGrp="1"/>
          </p:cNvSpPr>
          <p:nvPr>
            <p:ph/>
          </p:nvPr>
        </p:nvSpPr>
        <p:spPr>
          <a:xfrm>
            <a:off x="1111181" y="111259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5156</a:t>
            </a:r>
          </a:p>
        </p:txBody>
      </p:sp>
      <p:sp>
        <p:nvSpPr>
          <p:cNvPr id="1083" name="TextBox1082"/>
          <p:cNvSpPr>
            <a:spLocks noGrp="1"/>
          </p:cNvSpPr>
          <p:nvPr>
            <p:ph/>
          </p:nvPr>
        </p:nvSpPr>
        <p:spPr>
          <a:xfrm>
            <a:off x="1723465" y="1112598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Pohonné hmoty a maziva</a:t>
            </a:r>
          </a:p>
        </p:txBody>
      </p:sp>
      <p:sp>
        <p:nvSpPr>
          <p:cNvPr id="1084" name="TextBox1083"/>
          <p:cNvSpPr>
            <a:spLocks noGrp="1"/>
          </p:cNvSpPr>
          <p:nvPr>
            <p:ph/>
          </p:nvPr>
        </p:nvSpPr>
        <p:spPr>
          <a:xfrm>
            <a:off x="4601105" y="1112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7 000,00 </a:t>
            </a:r>
          </a:p>
        </p:txBody>
      </p:sp>
      <p:sp>
        <p:nvSpPr>
          <p:cNvPr id="1085" name="TextBox1084"/>
          <p:cNvSpPr>
            <a:spLocks noGrp="1"/>
          </p:cNvSpPr>
          <p:nvPr>
            <p:ph/>
          </p:nvPr>
        </p:nvSpPr>
        <p:spPr>
          <a:xfrm>
            <a:off x="5712287" y="1112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7 000,00 </a:t>
            </a:r>
          </a:p>
        </p:txBody>
      </p:sp>
      <p:sp>
        <p:nvSpPr>
          <p:cNvPr id="1086" name="TextBox1085"/>
          <p:cNvSpPr>
            <a:spLocks noGrp="1"/>
          </p:cNvSpPr>
          <p:nvPr>
            <p:ph/>
          </p:nvPr>
        </p:nvSpPr>
        <p:spPr>
          <a:xfrm>
            <a:off x="6823469" y="1112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3 860,00 </a:t>
            </a:r>
          </a:p>
        </p:txBody>
      </p:sp>
      <p:sp>
        <p:nvSpPr>
          <p:cNvPr id="1087" name="TextBox1086"/>
          <p:cNvSpPr>
            <a:spLocks noGrp="1"/>
          </p:cNvSpPr>
          <p:nvPr>
            <p:ph/>
          </p:nvPr>
        </p:nvSpPr>
        <p:spPr>
          <a:xfrm>
            <a:off x="7946367" y="111259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7 000,00 </a:t>
            </a:r>
          </a:p>
        </p:txBody>
      </p:sp>
      <p:sp>
        <p:nvSpPr>
          <p:cNvPr id="1088" name="TextBox1087"/>
          <p:cNvSpPr>
            <a:spLocks noGrp="1"/>
          </p:cNvSpPr>
          <p:nvPr>
            <p:ph/>
          </p:nvPr>
        </p:nvSpPr>
        <p:spPr>
          <a:xfrm>
            <a:off x="476220" y="1133008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5512</a:t>
            </a:r>
          </a:p>
        </p:txBody>
      </p:sp>
      <p:sp>
        <p:nvSpPr>
          <p:cNvPr id="1089" name="TextBox1088"/>
          <p:cNvSpPr>
            <a:spLocks noGrp="1"/>
          </p:cNvSpPr>
          <p:nvPr>
            <p:ph/>
          </p:nvPr>
        </p:nvSpPr>
        <p:spPr>
          <a:xfrm>
            <a:off x="1111181" y="1133008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5167</a:t>
            </a:r>
          </a:p>
        </p:txBody>
      </p:sp>
      <p:sp>
        <p:nvSpPr>
          <p:cNvPr id="1090" name="TextBox1089"/>
          <p:cNvSpPr>
            <a:spLocks noGrp="1"/>
          </p:cNvSpPr>
          <p:nvPr>
            <p:ph/>
          </p:nvPr>
        </p:nvSpPr>
        <p:spPr>
          <a:xfrm>
            <a:off x="1723465" y="1133008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Služby školení a vzdělávání</a:t>
            </a:r>
          </a:p>
        </p:txBody>
      </p:sp>
      <p:sp>
        <p:nvSpPr>
          <p:cNvPr id="1091" name="TextBox1090"/>
          <p:cNvSpPr>
            <a:spLocks noGrp="1"/>
          </p:cNvSpPr>
          <p:nvPr>
            <p:ph/>
          </p:nvPr>
        </p:nvSpPr>
        <p:spPr>
          <a:xfrm>
            <a:off x="4601105" y="113300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092" name="TextBox1091"/>
          <p:cNvSpPr>
            <a:spLocks noGrp="1"/>
          </p:cNvSpPr>
          <p:nvPr>
            <p:ph/>
          </p:nvPr>
        </p:nvSpPr>
        <p:spPr>
          <a:xfrm>
            <a:off x="5712287" y="113300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093" name="TextBox1092"/>
          <p:cNvSpPr>
            <a:spLocks noGrp="1"/>
          </p:cNvSpPr>
          <p:nvPr>
            <p:ph/>
          </p:nvPr>
        </p:nvSpPr>
        <p:spPr>
          <a:xfrm>
            <a:off x="6823469" y="113300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094" name="TextBox1093"/>
          <p:cNvSpPr>
            <a:spLocks noGrp="1"/>
          </p:cNvSpPr>
          <p:nvPr>
            <p:ph/>
          </p:nvPr>
        </p:nvSpPr>
        <p:spPr>
          <a:xfrm>
            <a:off x="7946367" y="113300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095" name="TextBox1094"/>
          <p:cNvSpPr>
            <a:spLocks noGrp="1"/>
          </p:cNvSpPr>
          <p:nvPr>
            <p:ph/>
          </p:nvPr>
        </p:nvSpPr>
        <p:spPr>
          <a:xfrm>
            <a:off x="476220" y="115341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5512</a:t>
            </a:r>
          </a:p>
        </p:txBody>
      </p:sp>
      <p:sp>
        <p:nvSpPr>
          <p:cNvPr id="1096" name="TextBox1095"/>
          <p:cNvSpPr>
            <a:spLocks noGrp="1"/>
          </p:cNvSpPr>
          <p:nvPr>
            <p:ph/>
          </p:nvPr>
        </p:nvSpPr>
        <p:spPr>
          <a:xfrm>
            <a:off x="1111181" y="115341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1097" name="TextBox1096"/>
          <p:cNvSpPr>
            <a:spLocks noGrp="1"/>
          </p:cNvSpPr>
          <p:nvPr>
            <p:ph/>
          </p:nvPr>
        </p:nvSpPr>
        <p:spPr>
          <a:xfrm>
            <a:off x="1723465" y="1153417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1098" name="TextBox1097"/>
          <p:cNvSpPr>
            <a:spLocks noGrp="1"/>
          </p:cNvSpPr>
          <p:nvPr>
            <p:ph/>
          </p:nvPr>
        </p:nvSpPr>
        <p:spPr>
          <a:xfrm>
            <a:off x="4601105" y="115341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099" name="TextBox1098"/>
          <p:cNvSpPr>
            <a:spLocks noGrp="1"/>
          </p:cNvSpPr>
          <p:nvPr>
            <p:ph/>
          </p:nvPr>
        </p:nvSpPr>
        <p:spPr>
          <a:xfrm>
            <a:off x="5712287" y="115341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100" name="TextBox1099"/>
          <p:cNvSpPr>
            <a:spLocks noGrp="1"/>
          </p:cNvSpPr>
          <p:nvPr>
            <p:ph/>
          </p:nvPr>
        </p:nvSpPr>
        <p:spPr>
          <a:xfrm>
            <a:off x="6823469" y="115341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01" name="TextBox1100"/>
          <p:cNvSpPr>
            <a:spLocks noGrp="1"/>
          </p:cNvSpPr>
          <p:nvPr>
            <p:ph/>
          </p:nvPr>
        </p:nvSpPr>
        <p:spPr>
          <a:xfrm>
            <a:off x="7946367" y="115341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102" name="TextBox1101"/>
          <p:cNvSpPr>
            <a:spLocks noGrp="1"/>
          </p:cNvSpPr>
          <p:nvPr>
            <p:ph/>
          </p:nvPr>
        </p:nvSpPr>
        <p:spPr>
          <a:xfrm>
            <a:off x="476220" y="1173827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5512</a:t>
            </a:r>
          </a:p>
        </p:txBody>
      </p:sp>
      <p:sp>
        <p:nvSpPr>
          <p:cNvPr id="1103" name="TextBox1102"/>
          <p:cNvSpPr>
            <a:spLocks noGrp="1"/>
          </p:cNvSpPr>
          <p:nvPr>
            <p:ph/>
          </p:nvPr>
        </p:nvSpPr>
        <p:spPr>
          <a:xfrm>
            <a:off x="1111181" y="1173827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5171</a:t>
            </a:r>
          </a:p>
        </p:txBody>
      </p:sp>
      <p:sp>
        <p:nvSpPr>
          <p:cNvPr id="1104" name="TextBox1103"/>
          <p:cNvSpPr>
            <a:spLocks noGrp="1"/>
          </p:cNvSpPr>
          <p:nvPr>
            <p:ph/>
          </p:nvPr>
        </p:nvSpPr>
        <p:spPr>
          <a:xfrm>
            <a:off x="1723465" y="11738271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Opravy a udržování</a:t>
            </a:r>
          </a:p>
        </p:txBody>
      </p:sp>
      <p:sp>
        <p:nvSpPr>
          <p:cNvPr id="1105" name="TextBox1104"/>
          <p:cNvSpPr>
            <a:spLocks noGrp="1"/>
          </p:cNvSpPr>
          <p:nvPr>
            <p:ph/>
          </p:nvPr>
        </p:nvSpPr>
        <p:spPr>
          <a:xfrm>
            <a:off x="4601105" y="1173827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106" name="TextBox1105"/>
          <p:cNvSpPr>
            <a:spLocks noGrp="1"/>
          </p:cNvSpPr>
          <p:nvPr>
            <p:ph/>
          </p:nvPr>
        </p:nvSpPr>
        <p:spPr>
          <a:xfrm>
            <a:off x="5712287" y="1173827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107" name="TextBox1106"/>
          <p:cNvSpPr>
            <a:spLocks noGrp="1"/>
          </p:cNvSpPr>
          <p:nvPr>
            <p:ph/>
          </p:nvPr>
        </p:nvSpPr>
        <p:spPr>
          <a:xfrm>
            <a:off x="6823469" y="1173827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08" name="TextBox1107"/>
          <p:cNvSpPr>
            <a:spLocks noGrp="1"/>
          </p:cNvSpPr>
          <p:nvPr>
            <p:ph/>
          </p:nvPr>
        </p:nvSpPr>
        <p:spPr>
          <a:xfrm>
            <a:off x="7946367" y="1173827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109" name="TextBox1108"/>
          <p:cNvSpPr>
            <a:spLocks noGrp="1"/>
          </p:cNvSpPr>
          <p:nvPr>
            <p:ph/>
          </p:nvPr>
        </p:nvSpPr>
        <p:spPr>
          <a:xfrm>
            <a:off x="476220" y="1194236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5512</a:t>
            </a:r>
          </a:p>
        </p:txBody>
      </p:sp>
      <p:sp>
        <p:nvSpPr>
          <p:cNvPr id="1110" name="TextBox1109"/>
          <p:cNvSpPr>
            <a:spLocks noGrp="1"/>
          </p:cNvSpPr>
          <p:nvPr>
            <p:ph/>
          </p:nvPr>
        </p:nvSpPr>
        <p:spPr>
          <a:xfrm>
            <a:off x="1111181" y="1194236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5222</a:t>
            </a:r>
          </a:p>
        </p:txBody>
      </p:sp>
      <p:sp>
        <p:nvSpPr>
          <p:cNvPr id="1111" name="TextBox1110"/>
          <p:cNvSpPr>
            <a:spLocks noGrp="1"/>
          </p:cNvSpPr>
          <p:nvPr>
            <p:ph/>
          </p:nvPr>
        </p:nvSpPr>
        <p:spPr>
          <a:xfrm>
            <a:off x="1723465" y="1194236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Neinvestiční transfery spolkům</a:t>
            </a:r>
          </a:p>
        </p:txBody>
      </p:sp>
      <p:sp>
        <p:nvSpPr>
          <p:cNvPr id="1112" name="TextBox1111"/>
          <p:cNvSpPr>
            <a:spLocks noGrp="1"/>
          </p:cNvSpPr>
          <p:nvPr>
            <p:ph/>
          </p:nvPr>
        </p:nvSpPr>
        <p:spPr>
          <a:xfrm>
            <a:off x="4601105" y="119423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113" name="TextBox1112"/>
          <p:cNvSpPr>
            <a:spLocks noGrp="1"/>
          </p:cNvSpPr>
          <p:nvPr>
            <p:ph/>
          </p:nvPr>
        </p:nvSpPr>
        <p:spPr>
          <a:xfrm>
            <a:off x="5712287" y="119423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114" name="TextBox1113"/>
          <p:cNvSpPr>
            <a:spLocks noGrp="1"/>
          </p:cNvSpPr>
          <p:nvPr>
            <p:ph/>
          </p:nvPr>
        </p:nvSpPr>
        <p:spPr>
          <a:xfrm>
            <a:off x="6823469" y="119423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15" name="TextBox1114"/>
          <p:cNvSpPr>
            <a:spLocks noGrp="1"/>
          </p:cNvSpPr>
          <p:nvPr>
            <p:ph/>
          </p:nvPr>
        </p:nvSpPr>
        <p:spPr>
          <a:xfrm>
            <a:off x="7946367" y="119423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116" name="TextBox1115"/>
          <p:cNvSpPr>
            <a:spLocks noGrp="1"/>
          </p:cNvSpPr>
          <p:nvPr>
            <p:ph/>
          </p:nvPr>
        </p:nvSpPr>
        <p:spPr>
          <a:xfrm>
            <a:off x="476220" y="1214646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5512</a:t>
            </a:r>
          </a:p>
        </p:txBody>
      </p:sp>
      <p:sp>
        <p:nvSpPr>
          <p:cNvPr id="1117" name="TextBox1116"/>
          <p:cNvSpPr>
            <a:spLocks noGrp="1"/>
          </p:cNvSpPr>
          <p:nvPr>
            <p:ph/>
          </p:nvPr>
        </p:nvSpPr>
        <p:spPr>
          <a:xfrm>
            <a:off x="1111181" y="1214646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5492</a:t>
            </a:r>
          </a:p>
        </p:txBody>
      </p:sp>
      <p:sp>
        <p:nvSpPr>
          <p:cNvPr id="1118" name="TextBox1117"/>
          <p:cNvSpPr>
            <a:spLocks noGrp="1"/>
          </p:cNvSpPr>
          <p:nvPr>
            <p:ph/>
          </p:nvPr>
        </p:nvSpPr>
        <p:spPr>
          <a:xfrm>
            <a:off x="1723465" y="1214646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Dary fyzickým osobám</a:t>
            </a:r>
          </a:p>
        </p:txBody>
      </p:sp>
      <p:sp>
        <p:nvSpPr>
          <p:cNvPr id="1119" name="TextBox1118"/>
          <p:cNvSpPr>
            <a:spLocks noGrp="1"/>
          </p:cNvSpPr>
          <p:nvPr>
            <p:ph/>
          </p:nvPr>
        </p:nvSpPr>
        <p:spPr>
          <a:xfrm>
            <a:off x="4601105" y="121464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120" name="TextBox1119"/>
          <p:cNvSpPr>
            <a:spLocks noGrp="1"/>
          </p:cNvSpPr>
          <p:nvPr>
            <p:ph/>
          </p:nvPr>
        </p:nvSpPr>
        <p:spPr>
          <a:xfrm>
            <a:off x="5712287" y="121464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121" name="TextBox1120"/>
          <p:cNvSpPr>
            <a:spLocks noGrp="1"/>
          </p:cNvSpPr>
          <p:nvPr>
            <p:ph/>
          </p:nvPr>
        </p:nvSpPr>
        <p:spPr>
          <a:xfrm>
            <a:off x="6823469" y="121464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22" name="TextBox1121"/>
          <p:cNvSpPr>
            <a:spLocks noGrp="1"/>
          </p:cNvSpPr>
          <p:nvPr>
            <p:ph/>
          </p:nvPr>
        </p:nvSpPr>
        <p:spPr>
          <a:xfrm>
            <a:off x="7946367" y="121464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pic>
        <p:nvPicPr>
          <p:cNvPr id="2" name="Picture4" descr="Picture11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7253" y="12648554"/>
            <a:ext cx="1089909" cy="341285"/>
          </a:xfrm>
          <a:prstGeom prst="rect">
            <a:avLst/>
          </a:prstGeom>
          <a:noFill/>
        </p:spPr>
      </p:pic>
      <p:sp>
        <p:nvSpPr>
          <p:cNvPr id="1124" name="TextBox1123"/>
          <p:cNvSpPr>
            <a:spLocks noGrp="1"/>
          </p:cNvSpPr>
          <p:nvPr>
            <p:ph/>
          </p:nvPr>
        </p:nvSpPr>
        <p:spPr>
          <a:xfrm>
            <a:off x="4260189" y="12669582"/>
            <a:ext cx="1004037" cy="291083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700" b="0" i="0">
                <a:solidFill>
                  <a:srgbClr val="010101"/>
                </a:solidFill>
                <a:latin typeface="tahoma"/>
              </a:rPr>
              <a:t>Strana
5 z 8</a:t>
            </a:r>
          </a:p>
        </p:txBody>
      </p:sp>
      <p:sp>
        <p:nvSpPr>
          <p:cNvPr id="1125" name="TextBox1124"/>
          <p:cNvSpPr>
            <a:spLocks noGrp="1"/>
          </p:cNvSpPr>
          <p:nvPr>
            <p:ph/>
          </p:nvPr>
        </p:nvSpPr>
        <p:spPr>
          <a:xfrm>
            <a:off x="8000780" y="12657582"/>
            <a:ext cx="1070092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700" b="0" i="0">
                <a:solidFill>
                  <a:srgbClr val="010101"/>
                </a:solidFill>
                <a:latin typeface="Tahoma"/>
              </a:rPr>
              <a:t>07.11.2022
8:23:33</a:t>
            </a:r>
          </a:p>
        </p:txBody>
      </p:sp>
      <p:sp>
        <p:nvSpPr>
          <p:cNvPr id="1126" name="TextBox1125"/>
          <p:cNvSpPr>
            <a:spLocks noGrp="1"/>
          </p:cNvSpPr>
          <p:nvPr>
            <p:ph/>
          </p:nvPr>
        </p:nvSpPr>
        <p:spPr>
          <a:xfrm>
            <a:off x="453543" y="12669585"/>
            <a:ext cx="3657248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Z dat systému GINIS Express vytiskl Dagmar Míková
Finanční okruhy - Účetnictví 7.07.0 (Hřibojedy), verze: 2020.02.D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" name="Picture4" descr="Picture112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43" y="514771"/>
            <a:ext cx="8585297" cy="725670"/>
          </a:xfrm>
          <a:prstGeom prst="rect">
            <a:avLst/>
          </a:prstGeom>
          <a:noFill/>
        </p:spPr>
      </p:pic>
      <p:sp>
        <p:nvSpPr>
          <p:cNvPr id="1128" name="TextBox1127"/>
          <p:cNvSpPr>
            <a:spLocks noGrp="1"/>
          </p:cNvSpPr>
          <p:nvPr>
            <p:ph/>
          </p:nvPr>
        </p:nvSpPr>
        <p:spPr>
          <a:xfrm>
            <a:off x="510897" y="897448"/>
            <a:ext cx="8458581" cy="31748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endParaRPr lang="en-US" sz="1400" b="1" i="0" dirty="0">
              <a:solidFill>
                <a:srgbClr val="010101"/>
              </a:solidFill>
              <a:latin typeface="tahoma"/>
            </a:endParaRPr>
          </a:p>
        </p:txBody>
      </p:sp>
      <p:sp>
        <p:nvSpPr>
          <p:cNvPr id="1129" name="TextBox1128"/>
          <p:cNvSpPr>
            <a:spLocks noGrp="1"/>
          </p:cNvSpPr>
          <p:nvPr>
            <p:ph/>
          </p:nvPr>
        </p:nvSpPr>
        <p:spPr>
          <a:xfrm>
            <a:off x="521150" y="554551"/>
            <a:ext cx="29669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IČO:</a:t>
            </a:r>
          </a:p>
        </p:txBody>
      </p:sp>
      <p:sp>
        <p:nvSpPr>
          <p:cNvPr id="1130" name="TextBox1129"/>
          <p:cNvSpPr>
            <a:spLocks noGrp="1"/>
          </p:cNvSpPr>
          <p:nvPr>
            <p:ph/>
          </p:nvPr>
        </p:nvSpPr>
        <p:spPr>
          <a:xfrm>
            <a:off x="2064519" y="554551"/>
            <a:ext cx="80050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Obch. jméno:</a:t>
            </a:r>
          </a:p>
        </p:txBody>
      </p:sp>
      <p:sp>
        <p:nvSpPr>
          <p:cNvPr id="1131" name="TextBox1130"/>
          <p:cNvSpPr>
            <a:spLocks noGrp="1"/>
          </p:cNvSpPr>
          <p:nvPr>
            <p:ph/>
          </p:nvPr>
        </p:nvSpPr>
        <p:spPr>
          <a:xfrm>
            <a:off x="900189" y="580157"/>
            <a:ext cx="1052694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>
                <a:solidFill>
                  <a:srgbClr val="010101"/>
                </a:solidFill>
                <a:latin typeface="Tahoma"/>
              </a:rPr>
              <a:t>00581011</a:t>
            </a:r>
          </a:p>
        </p:txBody>
      </p:sp>
      <p:sp>
        <p:nvSpPr>
          <p:cNvPr id="1132" name="TextBox1131"/>
          <p:cNvSpPr>
            <a:spLocks noGrp="1"/>
          </p:cNvSpPr>
          <p:nvPr>
            <p:ph/>
          </p:nvPr>
        </p:nvSpPr>
        <p:spPr>
          <a:xfrm>
            <a:off x="2979591" y="580157"/>
            <a:ext cx="5776280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>
                <a:solidFill>
                  <a:srgbClr val="010101"/>
                </a:solidFill>
                <a:latin typeface="Tahoma"/>
              </a:rPr>
              <a:t>Obec Hřibojedy</a:t>
            </a:r>
          </a:p>
        </p:txBody>
      </p:sp>
      <p:sp>
        <p:nvSpPr>
          <p:cNvPr id="1133" name="TextBox1132"/>
          <p:cNvSpPr>
            <a:spLocks noGrp="1"/>
          </p:cNvSpPr>
          <p:nvPr>
            <p:ph/>
          </p:nvPr>
        </p:nvSpPr>
        <p:spPr>
          <a:xfrm>
            <a:off x="477543" y="1610079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1134" name="TextBox1133"/>
          <p:cNvSpPr>
            <a:spLocks noGrp="1"/>
          </p:cNvSpPr>
          <p:nvPr>
            <p:ph/>
          </p:nvPr>
        </p:nvSpPr>
        <p:spPr>
          <a:xfrm>
            <a:off x="476220" y="1632756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1135" name="TextBox1134"/>
          <p:cNvSpPr>
            <a:spLocks noGrp="1"/>
          </p:cNvSpPr>
          <p:nvPr>
            <p:ph/>
          </p:nvPr>
        </p:nvSpPr>
        <p:spPr>
          <a:xfrm>
            <a:off x="1088504" y="1632756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1136" name="TextBox1135"/>
          <p:cNvSpPr>
            <a:spLocks noGrp="1"/>
          </p:cNvSpPr>
          <p:nvPr>
            <p:ph/>
          </p:nvPr>
        </p:nvSpPr>
        <p:spPr>
          <a:xfrm>
            <a:off x="1723465" y="1632756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1137" name="TextBox1136"/>
          <p:cNvSpPr>
            <a:spLocks noGrp="1"/>
          </p:cNvSpPr>
          <p:nvPr>
            <p:ph/>
          </p:nvPr>
        </p:nvSpPr>
        <p:spPr>
          <a:xfrm>
            <a:off x="4555751" y="1632756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1138" name="TextBox1137"/>
          <p:cNvSpPr>
            <a:spLocks noGrp="1"/>
          </p:cNvSpPr>
          <p:nvPr>
            <p:ph/>
          </p:nvPr>
        </p:nvSpPr>
        <p:spPr>
          <a:xfrm>
            <a:off x="5689610" y="1632756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1139" name="TextBox1138"/>
          <p:cNvSpPr>
            <a:spLocks noGrp="1"/>
          </p:cNvSpPr>
          <p:nvPr>
            <p:ph/>
          </p:nvPr>
        </p:nvSpPr>
        <p:spPr>
          <a:xfrm>
            <a:off x="6800792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1140" name="TextBox1139"/>
          <p:cNvSpPr>
            <a:spLocks noGrp="1"/>
          </p:cNvSpPr>
          <p:nvPr>
            <p:ph/>
          </p:nvPr>
        </p:nvSpPr>
        <p:spPr>
          <a:xfrm>
            <a:off x="476220" y="1315276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II. Rozpočtové výdaje</a:t>
            </a:r>
          </a:p>
        </p:txBody>
      </p:sp>
      <p:sp>
        <p:nvSpPr>
          <p:cNvPr id="1141" name="TextBox1140"/>
          <p:cNvSpPr>
            <a:spLocks noGrp="1"/>
          </p:cNvSpPr>
          <p:nvPr>
            <p:ph/>
          </p:nvPr>
        </p:nvSpPr>
        <p:spPr>
          <a:xfrm>
            <a:off x="7911974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1142" name="TextBox1141"/>
          <p:cNvSpPr>
            <a:spLocks noGrp="1"/>
          </p:cNvSpPr>
          <p:nvPr>
            <p:ph/>
          </p:nvPr>
        </p:nvSpPr>
        <p:spPr>
          <a:xfrm>
            <a:off x="476220" y="2450458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5512:</a:t>
            </a:r>
          </a:p>
        </p:txBody>
      </p:sp>
      <p:sp>
        <p:nvSpPr>
          <p:cNvPr id="1143" name="TextBox1142"/>
          <p:cNvSpPr>
            <a:spLocks noGrp="1"/>
          </p:cNvSpPr>
          <p:nvPr>
            <p:ph/>
          </p:nvPr>
        </p:nvSpPr>
        <p:spPr>
          <a:xfrm>
            <a:off x="4601105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37 000,00 </a:t>
            </a:r>
          </a:p>
        </p:txBody>
      </p:sp>
      <p:sp>
        <p:nvSpPr>
          <p:cNvPr id="1144" name="TextBox1143"/>
          <p:cNvSpPr>
            <a:spLocks noGrp="1"/>
          </p:cNvSpPr>
          <p:nvPr>
            <p:ph/>
          </p:nvPr>
        </p:nvSpPr>
        <p:spPr>
          <a:xfrm>
            <a:off x="5712287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37 000,00 </a:t>
            </a:r>
          </a:p>
        </p:txBody>
      </p:sp>
      <p:sp>
        <p:nvSpPr>
          <p:cNvPr id="1145" name="TextBox1144"/>
          <p:cNvSpPr>
            <a:spLocks noGrp="1"/>
          </p:cNvSpPr>
          <p:nvPr>
            <p:ph/>
          </p:nvPr>
        </p:nvSpPr>
        <p:spPr>
          <a:xfrm>
            <a:off x="6823469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7 144,00 </a:t>
            </a:r>
          </a:p>
        </p:txBody>
      </p:sp>
      <p:sp>
        <p:nvSpPr>
          <p:cNvPr id="1146" name="TextBox1145"/>
          <p:cNvSpPr>
            <a:spLocks noGrp="1"/>
          </p:cNvSpPr>
          <p:nvPr>
            <p:ph/>
          </p:nvPr>
        </p:nvSpPr>
        <p:spPr>
          <a:xfrm>
            <a:off x="7946367" y="2450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34 000,00 </a:t>
            </a:r>
          </a:p>
        </p:txBody>
      </p:sp>
      <p:sp>
        <p:nvSpPr>
          <p:cNvPr id="1147" name="TextBox1146"/>
          <p:cNvSpPr>
            <a:spLocks noGrp="1"/>
          </p:cNvSpPr>
          <p:nvPr>
            <p:ph/>
          </p:nvPr>
        </p:nvSpPr>
        <p:spPr>
          <a:xfrm>
            <a:off x="476220" y="2743938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Zastupitelstva obcí</a:t>
            </a:r>
          </a:p>
        </p:txBody>
      </p:sp>
      <p:sp>
        <p:nvSpPr>
          <p:cNvPr id="1148" name="TextBox1147"/>
          <p:cNvSpPr>
            <a:spLocks noGrp="1"/>
          </p:cNvSpPr>
          <p:nvPr>
            <p:ph/>
          </p:nvPr>
        </p:nvSpPr>
        <p:spPr>
          <a:xfrm>
            <a:off x="476220" y="297071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6112</a:t>
            </a:r>
          </a:p>
        </p:txBody>
      </p:sp>
      <p:sp>
        <p:nvSpPr>
          <p:cNvPr id="1149" name="TextBox1148"/>
          <p:cNvSpPr>
            <a:spLocks noGrp="1"/>
          </p:cNvSpPr>
          <p:nvPr>
            <p:ph/>
          </p:nvPr>
        </p:nvSpPr>
        <p:spPr>
          <a:xfrm>
            <a:off x="1111181" y="297071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5023</a:t>
            </a:r>
          </a:p>
        </p:txBody>
      </p:sp>
      <p:sp>
        <p:nvSpPr>
          <p:cNvPr id="1150" name="TextBox1149"/>
          <p:cNvSpPr>
            <a:spLocks noGrp="1"/>
          </p:cNvSpPr>
          <p:nvPr>
            <p:ph/>
          </p:nvPr>
        </p:nvSpPr>
        <p:spPr>
          <a:xfrm>
            <a:off x="1723465" y="297071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Odměny členů zastupitelstev obcí a krajů</a:t>
            </a:r>
          </a:p>
        </p:txBody>
      </p:sp>
      <p:sp>
        <p:nvSpPr>
          <p:cNvPr id="1151" name="TextBox1150"/>
          <p:cNvSpPr>
            <a:spLocks noGrp="1"/>
          </p:cNvSpPr>
          <p:nvPr>
            <p:ph/>
          </p:nvPr>
        </p:nvSpPr>
        <p:spPr>
          <a:xfrm>
            <a:off x="4601105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539 000,00 </a:t>
            </a:r>
          </a:p>
        </p:txBody>
      </p:sp>
      <p:sp>
        <p:nvSpPr>
          <p:cNvPr id="1152" name="TextBox1151"/>
          <p:cNvSpPr>
            <a:spLocks noGrp="1"/>
          </p:cNvSpPr>
          <p:nvPr>
            <p:ph/>
          </p:nvPr>
        </p:nvSpPr>
        <p:spPr>
          <a:xfrm>
            <a:off x="5712287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539 000,00 </a:t>
            </a:r>
          </a:p>
        </p:txBody>
      </p:sp>
      <p:sp>
        <p:nvSpPr>
          <p:cNvPr id="1153" name="TextBox1152"/>
          <p:cNvSpPr>
            <a:spLocks noGrp="1"/>
          </p:cNvSpPr>
          <p:nvPr>
            <p:ph/>
          </p:nvPr>
        </p:nvSpPr>
        <p:spPr>
          <a:xfrm>
            <a:off x="6823469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445 935,00 </a:t>
            </a:r>
          </a:p>
        </p:txBody>
      </p:sp>
      <p:sp>
        <p:nvSpPr>
          <p:cNvPr id="1154" name="TextBox1153"/>
          <p:cNvSpPr>
            <a:spLocks noGrp="1"/>
          </p:cNvSpPr>
          <p:nvPr>
            <p:ph/>
          </p:nvPr>
        </p:nvSpPr>
        <p:spPr>
          <a:xfrm>
            <a:off x="7946367" y="29707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740 000,00 </a:t>
            </a:r>
          </a:p>
        </p:txBody>
      </p:sp>
      <p:sp>
        <p:nvSpPr>
          <p:cNvPr id="1155" name="TextBox1154"/>
          <p:cNvSpPr>
            <a:spLocks noGrp="1"/>
          </p:cNvSpPr>
          <p:nvPr>
            <p:ph/>
          </p:nvPr>
        </p:nvSpPr>
        <p:spPr>
          <a:xfrm>
            <a:off x="476220" y="317480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6112</a:t>
            </a:r>
          </a:p>
        </p:txBody>
      </p:sp>
      <p:sp>
        <p:nvSpPr>
          <p:cNvPr id="1156" name="TextBox1155"/>
          <p:cNvSpPr>
            <a:spLocks noGrp="1"/>
          </p:cNvSpPr>
          <p:nvPr>
            <p:ph/>
          </p:nvPr>
        </p:nvSpPr>
        <p:spPr>
          <a:xfrm>
            <a:off x="1111181" y="317480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5032</a:t>
            </a:r>
          </a:p>
        </p:txBody>
      </p:sp>
      <p:sp>
        <p:nvSpPr>
          <p:cNvPr id="1157" name="TextBox1156"/>
          <p:cNvSpPr>
            <a:spLocks noGrp="1"/>
          </p:cNvSpPr>
          <p:nvPr>
            <p:ph/>
          </p:nvPr>
        </p:nvSpPr>
        <p:spPr>
          <a:xfrm>
            <a:off x="1723465" y="3174805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Povinné pojistné na veřejné zdravotní pojištění</a:t>
            </a:r>
          </a:p>
        </p:txBody>
      </p:sp>
      <p:sp>
        <p:nvSpPr>
          <p:cNvPr id="1158" name="TextBox1157"/>
          <p:cNvSpPr>
            <a:spLocks noGrp="1"/>
          </p:cNvSpPr>
          <p:nvPr>
            <p:ph/>
          </p:nvPr>
        </p:nvSpPr>
        <p:spPr>
          <a:xfrm>
            <a:off x="4601105" y="317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48 430,00 </a:t>
            </a:r>
          </a:p>
        </p:txBody>
      </p:sp>
      <p:sp>
        <p:nvSpPr>
          <p:cNvPr id="1159" name="TextBox1158"/>
          <p:cNvSpPr>
            <a:spLocks noGrp="1"/>
          </p:cNvSpPr>
          <p:nvPr>
            <p:ph/>
          </p:nvPr>
        </p:nvSpPr>
        <p:spPr>
          <a:xfrm>
            <a:off x="5712287" y="317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48 430,00 </a:t>
            </a:r>
          </a:p>
        </p:txBody>
      </p:sp>
      <p:sp>
        <p:nvSpPr>
          <p:cNvPr id="1160" name="TextBox1159"/>
          <p:cNvSpPr>
            <a:spLocks noGrp="1"/>
          </p:cNvSpPr>
          <p:nvPr>
            <p:ph/>
          </p:nvPr>
        </p:nvSpPr>
        <p:spPr>
          <a:xfrm>
            <a:off x="6823469" y="317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40 130,00 </a:t>
            </a:r>
          </a:p>
        </p:txBody>
      </p:sp>
      <p:sp>
        <p:nvSpPr>
          <p:cNvPr id="1161" name="TextBox1160"/>
          <p:cNvSpPr>
            <a:spLocks noGrp="1"/>
          </p:cNvSpPr>
          <p:nvPr>
            <p:ph/>
          </p:nvPr>
        </p:nvSpPr>
        <p:spPr>
          <a:xfrm>
            <a:off x="7946367" y="317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57 000,00 </a:t>
            </a:r>
          </a:p>
        </p:txBody>
      </p:sp>
      <p:sp>
        <p:nvSpPr>
          <p:cNvPr id="1162" name="TextBox1161"/>
          <p:cNvSpPr>
            <a:spLocks noGrp="1"/>
          </p:cNvSpPr>
          <p:nvPr>
            <p:ph/>
          </p:nvPr>
        </p:nvSpPr>
        <p:spPr>
          <a:xfrm>
            <a:off x="476220" y="353480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6112</a:t>
            </a:r>
          </a:p>
        </p:txBody>
      </p:sp>
      <p:sp>
        <p:nvSpPr>
          <p:cNvPr id="1163" name="TextBox1162"/>
          <p:cNvSpPr>
            <a:spLocks noGrp="1"/>
          </p:cNvSpPr>
          <p:nvPr>
            <p:ph/>
          </p:nvPr>
        </p:nvSpPr>
        <p:spPr>
          <a:xfrm>
            <a:off x="1111181" y="353480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5173</a:t>
            </a:r>
          </a:p>
        </p:txBody>
      </p:sp>
      <p:sp>
        <p:nvSpPr>
          <p:cNvPr id="1164" name="TextBox1163"/>
          <p:cNvSpPr>
            <a:spLocks noGrp="1"/>
          </p:cNvSpPr>
          <p:nvPr>
            <p:ph/>
          </p:nvPr>
        </p:nvSpPr>
        <p:spPr>
          <a:xfrm>
            <a:off x="1723465" y="353480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Cestovné</a:t>
            </a:r>
          </a:p>
        </p:txBody>
      </p:sp>
      <p:sp>
        <p:nvSpPr>
          <p:cNvPr id="1165" name="TextBox1164"/>
          <p:cNvSpPr>
            <a:spLocks noGrp="1"/>
          </p:cNvSpPr>
          <p:nvPr>
            <p:ph/>
          </p:nvPr>
        </p:nvSpPr>
        <p:spPr>
          <a:xfrm>
            <a:off x="4601105" y="353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55 000,00 </a:t>
            </a:r>
          </a:p>
        </p:txBody>
      </p:sp>
      <p:sp>
        <p:nvSpPr>
          <p:cNvPr id="1166" name="TextBox1165"/>
          <p:cNvSpPr>
            <a:spLocks noGrp="1"/>
          </p:cNvSpPr>
          <p:nvPr>
            <p:ph/>
          </p:nvPr>
        </p:nvSpPr>
        <p:spPr>
          <a:xfrm>
            <a:off x="5712287" y="353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55 000,00 </a:t>
            </a:r>
          </a:p>
        </p:txBody>
      </p:sp>
      <p:sp>
        <p:nvSpPr>
          <p:cNvPr id="1167" name="TextBox1166"/>
          <p:cNvSpPr>
            <a:spLocks noGrp="1"/>
          </p:cNvSpPr>
          <p:nvPr>
            <p:ph/>
          </p:nvPr>
        </p:nvSpPr>
        <p:spPr>
          <a:xfrm>
            <a:off x="6823469" y="353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31 112,00 </a:t>
            </a:r>
          </a:p>
        </p:txBody>
      </p:sp>
      <p:sp>
        <p:nvSpPr>
          <p:cNvPr id="1168" name="TextBox1167"/>
          <p:cNvSpPr>
            <a:spLocks noGrp="1"/>
          </p:cNvSpPr>
          <p:nvPr>
            <p:ph/>
          </p:nvPr>
        </p:nvSpPr>
        <p:spPr>
          <a:xfrm>
            <a:off x="7946367" y="35348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20 000,00 </a:t>
            </a:r>
          </a:p>
        </p:txBody>
      </p:sp>
      <p:sp>
        <p:nvSpPr>
          <p:cNvPr id="1169" name="TextBox1168"/>
          <p:cNvSpPr>
            <a:spLocks noGrp="1"/>
          </p:cNvSpPr>
          <p:nvPr>
            <p:ph/>
          </p:nvPr>
        </p:nvSpPr>
        <p:spPr>
          <a:xfrm>
            <a:off x="476220" y="3785576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6112:</a:t>
            </a:r>
          </a:p>
        </p:txBody>
      </p:sp>
      <p:sp>
        <p:nvSpPr>
          <p:cNvPr id="1170" name="TextBox1169"/>
          <p:cNvSpPr>
            <a:spLocks noGrp="1"/>
          </p:cNvSpPr>
          <p:nvPr>
            <p:ph/>
          </p:nvPr>
        </p:nvSpPr>
        <p:spPr>
          <a:xfrm>
            <a:off x="4601105" y="378557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642 430,00 </a:t>
            </a:r>
          </a:p>
        </p:txBody>
      </p:sp>
      <p:sp>
        <p:nvSpPr>
          <p:cNvPr id="1171" name="TextBox1170"/>
          <p:cNvSpPr>
            <a:spLocks noGrp="1"/>
          </p:cNvSpPr>
          <p:nvPr>
            <p:ph/>
          </p:nvPr>
        </p:nvSpPr>
        <p:spPr>
          <a:xfrm>
            <a:off x="5712287" y="378557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642 430,00 </a:t>
            </a:r>
          </a:p>
        </p:txBody>
      </p:sp>
      <p:sp>
        <p:nvSpPr>
          <p:cNvPr id="1172" name="TextBox1171"/>
          <p:cNvSpPr>
            <a:spLocks noGrp="1"/>
          </p:cNvSpPr>
          <p:nvPr>
            <p:ph/>
          </p:nvPr>
        </p:nvSpPr>
        <p:spPr>
          <a:xfrm>
            <a:off x="6823469" y="378557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517 177,00 </a:t>
            </a:r>
          </a:p>
        </p:txBody>
      </p:sp>
      <p:sp>
        <p:nvSpPr>
          <p:cNvPr id="1173" name="TextBox1172"/>
          <p:cNvSpPr>
            <a:spLocks noGrp="1"/>
          </p:cNvSpPr>
          <p:nvPr>
            <p:ph/>
          </p:nvPr>
        </p:nvSpPr>
        <p:spPr>
          <a:xfrm>
            <a:off x="7946367" y="378557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817 000,00 </a:t>
            </a:r>
          </a:p>
        </p:txBody>
      </p:sp>
      <p:sp>
        <p:nvSpPr>
          <p:cNvPr id="1174" name="TextBox1173"/>
          <p:cNvSpPr>
            <a:spLocks noGrp="1"/>
          </p:cNvSpPr>
          <p:nvPr>
            <p:ph/>
          </p:nvPr>
        </p:nvSpPr>
        <p:spPr>
          <a:xfrm>
            <a:off x="476220" y="4079057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Volby do zastupitelstev územních samosprávných cel</a:t>
            </a:r>
          </a:p>
        </p:txBody>
      </p:sp>
      <p:sp>
        <p:nvSpPr>
          <p:cNvPr id="1175" name="TextBox1174"/>
          <p:cNvSpPr>
            <a:spLocks noGrp="1"/>
          </p:cNvSpPr>
          <p:nvPr>
            <p:ph/>
          </p:nvPr>
        </p:nvSpPr>
        <p:spPr>
          <a:xfrm>
            <a:off x="476220" y="430582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6115</a:t>
            </a:r>
          </a:p>
        </p:txBody>
      </p:sp>
      <p:sp>
        <p:nvSpPr>
          <p:cNvPr id="1176" name="TextBox1175"/>
          <p:cNvSpPr>
            <a:spLocks noGrp="1"/>
          </p:cNvSpPr>
          <p:nvPr>
            <p:ph/>
          </p:nvPr>
        </p:nvSpPr>
        <p:spPr>
          <a:xfrm>
            <a:off x="1111181" y="430582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5021</a:t>
            </a:r>
          </a:p>
        </p:txBody>
      </p:sp>
      <p:sp>
        <p:nvSpPr>
          <p:cNvPr id="1177" name="TextBox1176"/>
          <p:cNvSpPr>
            <a:spLocks noGrp="1"/>
          </p:cNvSpPr>
          <p:nvPr>
            <p:ph/>
          </p:nvPr>
        </p:nvSpPr>
        <p:spPr>
          <a:xfrm>
            <a:off x="1723465" y="430582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osobní výdaje</a:t>
            </a:r>
          </a:p>
        </p:txBody>
      </p:sp>
      <p:sp>
        <p:nvSpPr>
          <p:cNvPr id="1178" name="TextBox1177"/>
          <p:cNvSpPr>
            <a:spLocks noGrp="1"/>
          </p:cNvSpPr>
          <p:nvPr>
            <p:ph/>
          </p:nvPr>
        </p:nvSpPr>
        <p:spPr>
          <a:xfrm>
            <a:off x="4601105" y="430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79" name="TextBox1178"/>
          <p:cNvSpPr>
            <a:spLocks noGrp="1"/>
          </p:cNvSpPr>
          <p:nvPr>
            <p:ph/>
          </p:nvPr>
        </p:nvSpPr>
        <p:spPr>
          <a:xfrm>
            <a:off x="5712287" y="430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12 170,00 </a:t>
            </a:r>
          </a:p>
        </p:txBody>
      </p:sp>
      <p:sp>
        <p:nvSpPr>
          <p:cNvPr id="1180" name="TextBox1179"/>
          <p:cNvSpPr>
            <a:spLocks noGrp="1"/>
          </p:cNvSpPr>
          <p:nvPr>
            <p:ph/>
          </p:nvPr>
        </p:nvSpPr>
        <p:spPr>
          <a:xfrm>
            <a:off x="6823469" y="430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2 167,00 </a:t>
            </a:r>
          </a:p>
        </p:txBody>
      </p:sp>
      <p:sp>
        <p:nvSpPr>
          <p:cNvPr id="1181" name="TextBox1180"/>
          <p:cNvSpPr>
            <a:spLocks noGrp="1"/>
          </p:cNvSpPr>
          <p:nvPr>
            <p:ph/>
          </p:nvPr>
        </p:nvSpPr>
        <p:spPr>
          <a:xfrm>
            <a:off x="7946367" y="430582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82" name="TextBox1181"/>
          <p:cNvSpPr>
            <a:spLocks noGrp="1"/>
          </p:cNvSpPr>
          <p:nvPr>
            <p:ph/>
          </p:nvPr>
        </p:nvSpPr>
        <p:spPr>
          <a:xfrm>
            <a:off x="476220" y="450992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6115</a:t>
            </a:r>
          </a:p>
        </p:txBody>
      </p:sp>
      <p:sp>
        <p:nvSpPr>
          <p:cNvPr id="1183" name="TextBox1182"/>
          <p:cNvSpPr>
            <a:spLocks noGrp="1"/>
          </p:cNvSpPr>
          <p:nvPr>
            <p:ph/>
          </p:nvPr>
        </p:nvSpPr>
        <p:spPr>
          <a:xfrm>
            <a:off x="1111181" y="450992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5133</a:t>
            </a:r>
          </a:p>
        </p:txBody>
      </p:sp>
      <p:sp>
        <p:nvSpPr>
          <p:cNvPr id="1184" name="TextBox1183"/>
          <p:cNvSpPr>
            <a:spLocks noGrp="1"/>
          </p:cNvSpPr>
          <p:nvPr>
            <p:ph/>
          </p:nvPr>
        </p:nvSpPr>
        <p:spPr>
          <a:xfrm>
            <a:off x="1723465" y="450992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Léky a zdravotnický materiál</a:t>
            </a:r>
          </a:p>
        </p:txBody>
      </p:sp>
      <p:sp>
        <p:nvSpPr>
          <p:cNvPr id="1185" name="TextBox1184"/>
          <p:cNvSpPr>
            <a:spLocks noGrp="1"/>
          </p:cNvSpPr>
          <p:nvPr>
            <p:ph/>
          </p:nvPr>
        </p:nvSpPr>
        <p:spPr>
          <a:xfrm>
            <a:off x="4601105" y="450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86" name="TextBox1185"/>
          <p:cNvSpPr>
            <a:spLocks noGrp="1"/>
          </p:cNvSpPr>
          <p:nvPr>
            <p:ph/>
          </p:nvPr>
        </p:nvSpPr>
        <p:spPr>
          <a:xfrm>
            <a:off x="5712287" y="450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80,00 </a:t>
            </a:r>
          </a:p>
        </p:txBody>
      </p:sp>
      <p:sp>
        <p:nvSpPr>
          <p:cNvPr id="1187" name="TextBox1186"/>
          <p:cNvSpPr>
            <a:spLocks noGrp="1"/>
          </p:cNvSpPr>
          <p:nvPr>
            <p:ph/>
          </p:nvPr>
        </p:nvSpPr>
        <p:spPr>
          <a:xfrm>
            <a:off x="6823469" y="450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80,00 </a:t>
            </a:r>
          </a:p>
        </p:txBody>
      </p:sp>
      <p:sp>
        <p:nvSpPr>
          <p:cNvPr id="1188" name="TextBox1187"/>
          <p:cNvSpPr>
            <a:spLocks noGrp="1"/>
          </p:cNvSpPr>
          <p:nvPr>
            <p:ph/>
          </p:nvPr>
        </p:nvSpPr>
        <p:spPr>
          <a:xfrm>
            <a:off x="7946367" y="450992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89" name="TextBox1188"/>
          <p:cNvSpPr>
            <a:spLocks noGrp="1"/>
          </p:cNvSpPr>
          <p:nvPr>
            <p:ph/>
          </p:nvPr>
        </p:nvSpPr>
        <p:spPr>
          <a:xfrm>
            <a:off x="476220" y="471401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6115</a:t>
            </a:r>
          </a:p>
        </p:txBody>
      </p:sp>
      <p:sp>
        <p:nvSpPr>
          <p:cNvPr id="1190" name="TextBox1189"/>
          <p:cNvSpPr>
            <a:spLocks noGrp="1"/>
          </p:cNvSpPr>
          <p:nvPr>
            <p:ph/>
          </p:nvPr>
        </p:nvSpPr>
        <p:spPr>
          <a:xfrm>
            <a:off x="1111181" y="471401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1191" name="TextBox1190"/>
          <p:cNvSpPr>
            <a:spLocks noGrp="1"/>
          </p:cNvSpPr>
          <p:nvPr>
            <p:ph/>
          </p:nvPr>
        </p:nvSpPr>
        <p:spPr>
          <a:xfrm>
            <a:off x="1723465" y="471401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1192" name="TextBox1191"/>
          <p:cNvSpPr>
            <a:spLocks noGrp="1"/>
          </p:cNvSpPr>
          <p:nvPr>
            <p:ph/>
          </p:nvPr>
        </p:nvSpPr>
        <p:spPr>
          <a:xfrm>
            <a:off x="4601105" y="471401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93" name="TextBox1192"/>
          <p:cNvSpPr>
            <a:spLocks noGrp="1"/>
          </p:cNvSpPr>
          <p:nvPr>
            <p:ph/>
          </p:nvPr>
        </p:nvSpPr>
        <p:spPr>
          <a:xfrm>
            <a:off x="5712287" y="471401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1 820,00 </a:t>
            </a:r>
          </a:p>
        </p:txBody>
      </p:sp>
      <p:sp>
        <p:nvSpPr>
          <p:cNvPr id="1194" name="TextBox1193"/>
          <p:cNvSpPr>
            <a:spLocks noGrp="1"/>
          </p:cNvSpPr>
          <p:nvPr>
            <p:ph/>
          </p:nvPr>
        </p:nvSpPr>
        <p:spPr>
          <a:xfrm>
            <a:off x="6823469" y="471401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1 809,00 </a:t>
            </a:r>
          </a:p>
        </p:txBody>
      </p:sp>
      <p:sp>
        <p:nvSpPr>
          <p:cNvPr id="1195" name="TextBox1194"/>
          <p:cNvSpPr>
            <a:spLocks noGrp="1"/>
          </p:cNvSpPr>
          <p:nvPr>
            <p:ph/>
          </p:nvPr>
        </p:nvSpPr>
        <p:spPr>
          <a:xfrm>
            <a:off x="7946367" y="471401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196" name="TextBox1195"/>
          <p:cNvSpPr>
            <a:spLocks noGrp="1"/>
          </p:cNvSpPr>
          <p:nvPr>
            <p:ph/>
          </p:nvPr>
        </p:nvSpPr>
        <p:spPr>
          <a:xfrm>
            <a:off x="476220" y="491811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6115</a:t>
            </a:r>
          </a:p>
        </p:txBody>
      </p:sp>
      <p:sp>
        <p:nvSpPr>
          <p:cNvPr id="1197" name="TextBox1196"/>
          <p:cNvSpPr>
            <a:spLocks noGrp="1"/>
          </p:cNvSpPr>
          <p:nvPr>
            <p:ph/>
          </p:nvPr>
        </p:nvSpPr>
        <p:spPr>
          <a:xfrm>
            <a:off x="1111181" y="491811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5173</a:t>
            </a:r>
          </a:p>
        </p:txBody>
      </p:sp>
      <p:sp>
        <p:nvSpPr>
          <p:cNvPr id="1198" name="TextBox1197"/>
          <p:cNvSpPr>
            <a:spLocks noGrp="1"/>
          </p:cNvSpPr>
          <p:nvPr>
            <p:ph/>
          </p:nvPr>
        </p:nvSpPr>
        <p:spPr>
          <a:xfrm>
            <a:off x="1723465" y="491811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Cestovné</a:t>
            </a:r>
          </a:p>
        </p:txBody>
      </p:sp>
      <p:sp>
        <p:nvSpPr>
          <p:cNvPr id="1199" name="TextBox1198"/>
          <p:cNvSpPr>
            <a:spLocks noGrp="1"/>
          </p:cNvSpPr>
          <p:nvPr>
            <p:ph/>
          </p:nvPr>
        </p:nvSpPr>
        <p:spPr>
          <a:xfrm>
            <a:off x="4601105" y="491811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00" name="TextBox1199"/>
          <p:cNvSpPr>
            <a:spLocks noGrp="1"/>
          </p:cNvSpPr>
          <p:nvPr>
            <p:ph/>
          </p:nvPr>
        </p:nvSpPr>
        <p:spPr>
          <a:xfrm>
            <a:off x="5712287" y="491811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460,00 </a:t>
            </a:r>
          </a:p>
        </p:txBody>
      </p:sp>
      <p:sp>
        <p:nvSpPr>
          <p:cNvPr id="1201" name="TextBox1200"/>
          <p:cNvSpPr>
            <a:spLocks noGrp="1"/>
          </p:cNvSpPr>
          <p:nvPr>
            <p:ph/>
          </p:nvPr>
        </p:nvSpPr>
        <p:spPr>
          <a:xfrm>
            <a:off x="6823469" y="491811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454,00 </a:t>
            </a:r>
          </a:p>
        </p:txBody>
      </p:sp>
      <p:sp>
        <p:nvSpPr>
          <p:cNvPr id="1202" name="TextBox1201"/>
          <p:cNvSpPr>
            <a:spLocks noGrp="1"/>
          </p:cNvSpPr>
          <p:nvPr>
            <p:ph/>
          </p:nvPr>
        </p:nvSpPr>
        <p:spPr>
          <a:xfrm>
            <a:off x="7946367" y="491811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03" name="TextBox1202"/>
          <p:cNvSpPr>
            <a:spLocks noGrp="1"/>
          </p:cNvSpPr>
          <p:nvPr>
            <p:ph/>
          </p:nvPr>
        </p:nvSpPr>
        <p:spPr>
          <a:xfrm>
            <a:off x="476220" y="512220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6115</a:t>
            </a:r>
          </a:p>
        </p:txBody>
      </p:sp>
      <p:sp>
        <p:nvSpPr>
          <p:cNvPr id="1204" name="TextBox1203"/>
          <p:cNvSpPr>
            <a:spLocks noGrp="1"/>
          </p:cNvSpPr>
          <p:nvPr>
            <p:ph/>
          </p:nvPr>
        </p:nvSpPr>
        <p:spPr>
          <a:xfrm>
            <a:off x="1111181" y="512220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5175</a:t>
            </a:r>
          </a:p>
        </p:txBody>
      </p:sp>
      <p:sp>
        <p:nvSpPr>
          <p:cNvPr id="1205" name="TextBox1204"/>
          <p:cNvSpPr>
            <a:spLocks noGrp="1"/>
          </p:cNvSpPr>
          <p:nvPr>
            <p:ph/>
          </p:nvPr>
        </p:nvSpPr>
        <p:spPr>
          <a:xfrm>
            <a:off x="1723465" y="512220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Pohoštění</a:t>
            </a:r>
          </a:p>
        </p:txBody>
      </p:sp>
      <p:sp>
        <p:nvSpPr>
          <p:cNvPr id="1206" name="TextBox1205"/>
          <p:cNvSpPr>
            <a:spLocks noGrp="1"/>
          </p:cNvSpPr>
          <p:nvPr>
            <p:ph/>
          </p:nvPr>
        </p:nvSpPr>
        <p:spPr>
          <a:xfrm>
            <a:off x="4601105" y="51222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07" name="TextBox1206"/>
          <p:cNvSpPr>
            <a:spLocks noGrp="1"/>
          </p:cNvSpPr>
          <p:nvPr>
            <p:ph/>
          </p:nvPr>
        </p:nvSpPr>
        <p:spPr>
          <a:xfrm>
            <a:off x="5712287" y="51222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3 230,00 </a:t>
            </a:r>
          </a:p>
        </p:txBody>
      </p:sp>
      <p:sp>
        <p:nvSpPr>
          <p:cNvPr id="1208" name="TextBox1207"/>
          <p:cNvSpPr>
            <a:spLocks noGrp="1"/>
          </p:cNvSpPr>
          <p:nvPr>
            <p:ph/>
          </p:nvPr>
        </p:nvSpPr>
        <p:spPr>
          <a:xfrm>
            <a:off x="6823469" y="51222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3 228,00 </a:t>
            </a:r>
          </a:p>
        </p:txBody>
      </p:sp>
      <p:sp>
        <p:nvSpPr>
          <p:cNvPr id="1209" name="TextBox1208"/>
          <p:cNvSpPr>
            <a:spLocks noGrp="1"/>
          </p:cNvSpPr>
          <p:nvPr>
            <p:ph/>
          </p:nvPr>
        </p:nvSpPr>
        <p:spPr>
          <a:xfrm>
            <a:off x="7946367" y="512220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10" name="TextBox1209"/>
          <p:cNvSpPr>
            <a:spLocks noGrp="1"/>
          </p:cNvSpPr>
          <p:nvPr>
            <p:ph/>
          </p:nvPr>
        </p:nvSpPr>
        <p:spPr>
          <a:xfrm>
            <a:off x="476220" y="5372978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6115:</a:t>
            </a:r>
          </a:p>
        </p:txBody>
      </p:sp>
      <p:sp>
        <p:nvSpPr>
          <p:cNvPr id="1211" name="TextBox1210"/>
          <p:cNvSpPr>
            <a:spLocks noGrp="1"/>
          </p:cNvSpPr>
          <p:nvPr>
            <p:ph/>
          </p:nvPr>
        </p:nvSpPr>
        <p:spPr>
          <a:xfrm>
            <a:off x="4601105" y="53729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12" name="TextBox1211"/>
          <p:cNvSpPr>
            <a:spLocks noGrp="1"/>
          </p:cNvSpPr>
          <p:nvPr>
            <p:ph/>
          </p:nvPr>
        </p:nvSpPr>
        <p:spPr>
          <a:xfrm>
            <a:off x="5712287" y="53729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17 760,00 </a:t>
            </a:r>
          </a:p>
        </p:txBody>
      </p:sp>
      <p:sp>
        <p:nvSpPr>
          <p:cNvPr id="1213" name="TextBox1212"/>
          <p:cNvSpPr>
            <a:spLocks noGrp="1"/>
          </p:cNvSpPr>
          <p:nvPr>
            <p:ph/>
          </p:nvPr>
        </p:nvSpPr>
        <p:spPr>
          <a:xfrm>
            <a:off x="6823469" y="53729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7 738,00 </a:t>
            </a:r>
          </a:p>
        </p:txBody>
      </p:sp>
      <p:sp>
        <p:nvSpPr>
          <p:cNvPr id="1214" name="TextBox1213"/>
          <p:cNvSpPr>
            <a:spLocks noGrp="1"/>
          </p:cNvSpPr>
          <p:nvPr>
            <p:ph/>
          </p:nvPr>
        </p:nvSpPr>
        <p:spPr>
          <a:xfrm>
            <a:off x="7946367" y="53729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15" name="TextBox1214"/>
          <p:cNvSpPr>
            <a:spLocks noGrp="1"/>
          </p:cNvSpPr>
          <p:nvPr>
            <p:ph/>
          </p:nvPr>
        </p:nvSpPr>
        <p:spPr>
          <a:xfrm>
            <a:off x="476220" y="5666459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Volba prezidenta republiky</a:t>
            </a:r>
          </a:p>
        </p:txBody>
      </p:sp>
      <p:sp>
        <p:nvSpPr>
          <p:cNvPr id="1216" name="TextBox1215"/>
          <p:cNvSpPr>
            <a:spLocks noGrp="1"/>
          </p:cNvSpPr>
          <p:nvPr>
            <p:ph/>
          </p:nvPr>
        </p:nvSpPr>
        <p:spPr>
          <a:xfrm>
            <a:off x="476220" y="58932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6118</a:t>
            </a:r>
          </a:p>
        </p:txBody>
      </p:sp>
      <p:sp>
        <p:nvSpPr>
          <p:cNvPr id="1217" name="TextBox1216"/>
          <p:cNvSpPr>
            <a:spLocks noGrp="1"/>
          </p:cNvSpPr>
          <p:nvPr>
            <p:ph/>
          </p:nvPr>
        </p:nvSpPr>
        <p:spPr>
          <a:xfrm>
            <a:off x="1111181" y="58932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5021</a:t>
            </a:r>
          </a:p>
        </p:txBody>
      </p:sp>
      <p:sp>
        <p:nvSpPr>
          <p:cNvPr id="1218" name="TextBox1217"/>
          <p:cNvSpPr>
            <a:spLocks noGrp="1"/>
          </p:cNvSpPr>
          <p:nvPr>
            <p:ph/>
          </p:nvPr>
        </p:nvSpPr>
        <p:spPr>
          <a:xfrm>
            <a:off x="1723465" y="589323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osobní výdaje</a:t>
            </a:r>
          </a:p>
        </p:txBody>
      </p:sp>
      <p:sp>
        <p:nvSpPr>
          <p:cNvPr id="1219" name="TextBox1218"/>
          <p:cNvSpPr>
            <a:spLocks noGrp="1"/>
          </p:cNvSpPr>
          <p:nvPr>
            <p:ph/>
          </p:nvPr>
        </p:nvSpPr>
        <p:spPr>
          <a:xfrm>
            <a:off x="4601105" y="589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20" name="TextBox1219"/>
          <p:cNvSpPr>
            <a:spLocks noGrp="1"/>
          </p:cNvSpPr>
          <p:nvPr>
            <p:ph/>
          </p:nvPr>
        </p:nvSpPr>
        <p:spPr>
          <a:xfrm>
            <a:off x="5712287" y="589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21" name="TextBox1220"/>
          <p:cNvSpPr>
            <a:spLocks noGrp="1"/>
          </p:cNvSpPr>
          <p:nvPr>
            <p:ph/>
          </p:nvPr>
        </p:nvSpPr>
        <p:spPr>
          <a:xfrm>
            <a:off x="6823469" y="589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22" name="TextBox1221"/>
          <p:cNvSpPr>
            <a:spLocks noGrp="1"/>
          </p:cNvSpPr>
          <p:nvPr>
            <p:ph/>
          </p:nvPr>
        </p:nvSpPr>
        <p:spPr>
          <a:xfrm>
            <a:off x="7946367" y="589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223" name="TextBox1222"/>
          <p:cNvSpPr>
            <a:spLocks noGrp="1"/>
          </p:cNvSpPr>
          <p:nvPr>
            <p:ph/>
          </p:nvPr>
        </p:nvSpPr>
        <p:spPr>
          <a:xfrm>
            <a:off x="476220" y="60973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6118</a:t>
            </a:r>
          </a:p>
        </p:txBody>
      </p:sp>
      <p:sp>
        <p:nvSpPr>
          <p:cNvPr id="1224" name="TextBox1223"/>
          <p:cNvSpPr>
            <a:spLocks noGrp="1"/>
          </p:cNvSpPr>
          <p:nvPr>
            <p:ph/>
          </p:nvPr>
        </p:nvSpPr>
        <p:spPr>
          <a:xfrm>
            <a:off x="1111181" y="60973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1225" name="TextBox1224"/>
          <p:cNvSpPr>
            <a:spLocks noGrp="1"/>
          </p:cNvSpPr>
          <p:nvPr>
            <p:ph/>
          </p:nvPr>
        </p:nvSpPr>
        <p:spPr>
          <a:xfrm>
            <a:off x="1723465" y="609732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1226" name="TextBox1225"/>
          <p:cNvSpPr>
            <a:spLocks noGrp="1"/>
          </p:cNvSpPr>
          <p:nvPr>
            <p:ph/>
          </p:nvPr>
        </p:nvSpPr>
        <p:spPr>
          <a:xfrm>
            <a:off x="4601105" y="609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27" name="TextBox1226"/>
          <p:cNvSpPr>
            <a:spLocks noGrp="1"/>
          </p:cNvSpPr>
          <p:nvPr>
            <p:ph/>
          </p:nvPr>
        </p:nvSpPr>
        <p:spPr>
          <a:xfrm>
            <a:off x="5712287" y="609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28" name="TextBox1227"/>
          <p:cNvSpPr>
            <a:spLocks noGrp="1"/>
          </p:cNvSpPr>
          <p:nvPr>
            <p:ph/>
          </p:nvPr>
        </p:nvSpPr>
        <p:spPr>
          <a:xfrm>
            <a:off x="6823469" y="609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29" name="TextBox1228"/>
          <p:cNvSpPr>
            <a:spLocks noGrp="1"/>
          </p:cNvSpPr>
          <p:nvPr>
            <p:ph/>
          </p:nvPr>
        </p:nvSpPr>
        <p:spPr>
          <a:xfrm>
            <a:off x="7946367" y="609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230" name="TextBox1229"/>
          <p:cNvSpPr>
            <a:spLocks noGrp="1"/>
          </p:cNvSpPr>
          <p:nvPr>
            <p:ph/>
          </p:nvPr>
        </p:nvSpPr>
        <p:spPr>
          <a:xfrm>
            <a:off x="476220" y="630141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6118</a:t>
            </a:r>
          </a:p>
        </p:txBody>
      </p:sp>
      <p:sp>
        <p:nvSpPr>
          <p:cNvPr id="1231" name="TextBox1230"/>
          <p:cNvSpPr>
            <a:spLocks noGrp="1"/>
          </p:cNvSpPr>
          <p:nvPr>
            <p:ph/>
          </p:nvPr>
        </p:nvSpPr>
        <p:spPr>
          <a:xfrm>
            <a:off x="1111181" y="630141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5175</a:t>
            </a:r>
          </a:p>
        </p:txBody>
      </p:sp>
      <p:sp>
        <p:nvSpPr>
          <p:cNvPr id="1232" name="TextBox1231"/>
          <p:cNvSpPr>
            <a:spLocks noGrp="1"/>
          </p:cNvSpPr>
          <p:nvPr>
            <p:ph/>
          </p:nvPr>
        </p:nvSpPr>
        <p:spPr>
          <a:xfrm>
            <a:off x="1723465" y="630141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Pohoštění</a:t>
            </a:r>
          </a:p>
        </p:txBody>
      </p:sp>
      <p:sp>
        <p:nvSpPr>
          <p:cNvPr id="1233" name="TextBox1232"/>
          <p:cNvSpPr>
            <a:spLocks noGrp="1"/>
          </p:cNvSpPr>
          <p:nvPr>
            <p:ph/>
          </p:nvPr>
        </p:nvSpPr>
        <p:spPr>
          <a:xfrm>
            <a:off x="4601105" y="63014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34" name="TextBox1233"/>
          <p:cNvSpPr>
            <a:spLocks noGrp="1"/>
          </p:cNvSpPr>
          <p:nvPr>
            <p:ph/>
          </p:nvPr>
        </p:nvSpPr>
        <p:spPr>
          <a:xfrm>
            <a:off x="5712287" y="63014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35" name="TextBox1234"/>
          <p:cNvSpPr>
            <a:spLocks noGrp="1"/>
          </p:cNvSpPr>
          <p:nvPr>
            <p:ph/>
          </p:nvPr>
        </p:nvSpPr>
        <p:spPr>
          <a:xfrm>
            <a:off x="6823469" y="63014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36" name="TextBox1235"/>
          <p:cNvSpPr>
            <a:spLocks noGrp="1"/>
          </p:cNvSpPr>
          <p:nvPr>
            <p:ph/>
          </p:nvPr>
        </p:nvSpPr>
        <p:spPr>
          <a:xfrm>
            <a:off x="7946367" y="630141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237" name="TextBox1236"/>
          <p:cNvSpPr>
            <a:spLocks noGrp="1"/>
          </p:cNvSpPr>
          <p:nvPr>
            <p:ph/>
          </p:nvPr>
        </p:nvSpPr>
        <p:spPr>
          <a:xfrm>
            <a:off x="476220" y="6552191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6118:</a:t>
            </a:r>
          </a:p>
        </p:txBody>
      </p:sp>
      <p:sp>
        <p:nvSpPr>
          <p:cNvPr id="1238" name="TextBox1237"/>
          <p:cNvSpPr>
            <a:spLocks noGrp="1"/>
          </p:cNvSpPr>
          <p:nvPr>
            <p:ph/>
          </p:nvPr>
        </p:nvSpPr>
        <p:spPr>
          <a:xfrm>
            <a:off x="4601105" y="655219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39" name="TextBox1238"/>
          <p:cNvSpPr>
            <a:spLocks noGrp="1"/>
          </p:cNvSpPr>
          <p:nvPr>
            <p:ph/>
          </p:nvPr>
        </p:nvSpPr>
        <p:spPr>
          <a:xfrm>
            <a:off x="5712287" y="655219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40" name="TextBox1239"/>
          <p:cNvSpPr>
            <a:spLocks noGrp="1"/>
          </p:cNvSpPr>
          <p:nvPr>
            <p:ph/>
          </p:nvPr>
        </p:nvSpPr>
        <p:spPr>
          <a:xfrm>
            <a:off x="6823469" y="655219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41" name="TextBox1240"/>
          <p:cNvSpPr>
            <a:spLocks noGrp="1"/>
          </p:cNvSpPr>
          <p:nvPr>
            <p:ph/>
          </p:nvPr>
        </p:nvSpPr>
        <p:spPr>
          <a:xfrm>
            <a:off x="7946367" y="655219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17 000,00 </a:t>
            </a:r>
          </a:p>
        </p:txBody>
      </p:sp>
      <p:sp>
        <p:nvSpPr>
          <p:cNvPr id="1242" name="TextBox1241"/>
          <p:cNvSpPr>
            <a:spLocks noGrp="1"/>
          </p:cNvSpPr>
          <p:nvPr>
            <p:ph/>
          </p:nvPr>
        </p:nvSpPr>
        <p:spPr>
          <a:xfrm>
            <a:off x="476220" y="6845672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Činnost místní správy</a:t>
            </a:r>
          </a:p>
        </p:txBody>
      </p:sp>
      <p:sp>
        <p:nvSpPr>
          <p:cNvPr id="1243" name="TextBox1242"/>
          <p:cNvSpPr>
            <a:spLocks noGrp="1"/>
          </p:cNvSpPr>
          <p:nvPr>
            <p:ph/>
          </p:nvPr>
        </p:nvSpPr>
        <p:spPr>
          <a:xfrm>
            <a:off x="476220" y="707244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244" name="TextBox1243"/>
          <p:cNvSpPr>
            <a:spLocks noGrp="1"/>
          </p:cNvSpPr>
          <p:nvPr>
            <p:ph/>
          </p:nvPr>
        </p:nvSpPr>
        <p:spPr>
          <a:xfrm>
            <a:off x="1111181" y="707244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5011</a:t>
            </a:r>
          </a:p>
        </p:txBody>
      </p:sp>
      <p:sp>
        <p:nvSpPr>
          <p:cNvPr id="1245" name="TextBox1244"/>
          <p:cNvSpPr>
            <a:spLocks noGrp="1"/>
          </p:cNvSpPr>
          <p:nvPr>
            <p:ph/>
          </p:nvPr>
        </p:nvSpPr>
        <p:spPr>
          <a:xfrm>
            <a:off x="1723465" y="7072443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Platy zaměst. v pr.poměru vyjma zaměst. na služ.m.</a:t>
            </a:r>
          </a:p>
        </p:txBody>
      </p:sp>
      <p:sp>
        <p:nvSpPr>
          <p:cNvPr id="1246" name="TextBox1245"/>
          <p:cNvSpPr>
            <a:spLocks noGrp="1"/>
          </p:cNvSpPr>
          <p:nvPr>
            <p:ph/>
          </p:nvPr>
        </p:nvSpPr>
        <p:spPr>
          <a:xfrm>
            <a:off x="4601105" y="707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350 000,00 </a:t>
            </a:r>
          </a:p>
        </p:txBody>
      </p:sp>
      <p:sp>
        <p:nvSpPr>
          <p:cNvPr id="1247" name="TextBox1246"/>
          <p:cNvSpPr>
            <a:spLocks noGrp="1"/>
          </p:cNvSpPr>
          <p:nvPr>
            <p:ph/>
          </p:nvPr>
        </p:nvSpPr>
        <p:spPr>
          <a:xfrm>
            <a:off x="5712287" y="707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350 000,00 </a:t>
            </a:r>
          </a:p>
        </p:txBody>
      </p:sp>
      <p:sp>
        <p:nvSpPr>
          <p:cNvPr id="1248" name="TextBox1247"/>
          <p:cNvSpPr>
            <a:spLocks noGrp="1"/>
          </p:cNvSpPr>
          <p:nvPr>
            <p:ph/>
          </p:nvPr>
        </p:nvSpPr>
        <p:spPr>
          <a:xfrm>
            <a:off x="6823469" y="707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228 133,00 </a:t>
            </a:r>
          </a:p>
        </p:txBody>
      </p:sp>
      <p:sp>
        <p:nvSpPr>
          <p:cNvPr id="1249" name="TextBox1248"/>
          <p:cNvSpPr>
            <a:spLocks noGrp="1"/>
          </p:cNvSpPr>
          <p:nvPr>
            <p:ph/>
          </p:nvPr>
        </p:nvSpPr>
        <p:spPr>
          <a:xfrm>
            <a:off x="7946367" y="707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360 000,00 </a:t>
            </a:r>
          </a:p>
        </p:txBody>
      </p:sp>
      <p:sp>
        <p:nvSpPr>
          <p:cNvPr id="1250" name="TextBox1249"/>
          <p:cNvSpPr>
            <a:spLocks noGrp="1"/>
          </p:cNvSpPr>
          <p:nvPr>
            <p:ph/>
          </p:nvPr>
        </p:nvSpPr>
        <p:spPr>
          <a:xfrm>
            <a:off x="476220" y="743244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251" name="TextBox1250"/>
          <p:cNvSpPr>
            <a:spLocks noGrp="1"/>
          </p:cNvSpPr>
          <p:nvPr>
            <p:ph/>
          </p:nvPr>
        </p:nvSpPr>
        <p:spPr>
          <a:xfrm>
            <a:off x="1111181" y="743244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5021</a:t>
            </a:r>
          </a:p>
        </p:txBody>
      </p:sp>
      <p:sp>
        <p:nvSpPr>
          <p:cNvPr id="1252" name="TextBox1251"/>
          <p:cNvSpPr>
            <a:spLocks noGrp="1"/>
          </p:cNvSpPr>
          <p:nvPr>
            <p:ph/>
          </p:nvPr>
        </p:nvSpPr>
        <p:spPr>
          <a:xfrm>
            <a:off x="1723465" y="743244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osobní výdaje</a:t>
            </a:r>
          </a:p>
        </p:txBody>
      </p:sp>
      <p:sp>
        <p:nvSpPr>
          <p:cNvPr id="1253" name="TextBox1252"/>
          <p:cNvSpPr>
            <a:spLocks noGrp="1"/>
          </p:cNvSpPr>
          <p:nvPr>
            <p:ph/>
          </p:nvPr>
        </p:nvSpPr>
        <p:spPr>
          <a:xfrm>
            <a:off x="4601105" y="743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15 000,00 </a:t>
            </a:r>
          </a:p>
        </p:txBody>
      </p:sp>
      <p:sp>
        <p:nvSpPr>
          <p:cNvPr id="1254" name="TextBox1253"/>
          <p:cNvSpPr>
            <a:spLocks noGrp="1"/>
          </p:cNvSpPr>
          <p:nvPr>
            <p:ph/>
          </p:nvPr>
        </p:nvSpPr>
        <p:spPr>
          <a:xfrm>
            <a:off x="5712287" y="743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15 000,00 </a:t>
            </a:r>
          </a:p>
        </p:txBody>
      </p:sp>
      <p:sp>
        <p:nvSpPr>
          <p:cNvPr id="1255" name="TextBox1254"/>
          <p:cNvSpPr>
            <a:spLocks noGrp="1"/>
          </p:cNvSpPr>
          <p:nvPr>
            <p:ph/>
          </p:nvPr>
        </p:nvSpPr>
        <p:spPr>
          <a:xfrm>
            <a:off x="6823469" y="743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11 000,00 </a:t>
            </a:r>
          </a:p>
        </p:txBody>
      </p:sp>
      <p:sp>
        <p:nvSpPr>
          <p:cNvPr id="1256" name="TextBox1255"/>
          <p:cNvSpPr>
            <a:spLocks noGrp="1"/>
          </p:cNvSpPr>
          <p:nvPr>
            <p:ph/>
          </p:nvPr>
        </p:nvSpPr>
        <p:spPr>
          <a:xfrm>
            <a:off x="7946367" y="743244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6 000,00 </a:t>
            </a:r>
          </a:p>
        </p:txBody>
      </p:sp>
      <p:sp>
        <p:nvSpPr>
          <p:cNvPr id="1257" name="TextBox1256"/>
          <p:cNvSpPr>
            <a:spLocks noGrp="1"/>
          </p:cNvSpPr>
          <p:nvPr>
            <p:ph/>
          </p:nvPr>
        </p:nvSpPr>
        <p:spPr>
          <a:xfrm>
            <a:off x="476220" y="763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258" name="TextBox1257"/>
          <p:cNvSpPr>
            <a:spLocks noGrp="1"/>
          </p:cNvSpPr>
          <p:nvPr>
            <p:ph/>
          </p:nvPr>
        </p:nvSpPr>
        <p:spPr>
          <a:xfrm>
            <a:off x="1111181" y="763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5031</a:t>
            </a:r>
          </a:p>
        </p:txBody>
      </p:sp>
      <p:sp>
        <p:nvSpPr>
          <p:cNvPr id="1259" name="TextBox1258"/>
          <p:cNvSpPr>
            <a:spLocks noGrp="1"/>
          </p:cNvSpPr>
          <p:nvPr>
            <p:ph/>
          </p:nvPr>
        </p:nvSpPr>
        <p:spPr>
          <a:xfrm>
            <a:off x="1723465" y="7636538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Povinné poj.na soc.zab.a přísp.na st.pol.zaměstnan</a:t>
            </a:r>
          </a:p>
        </p:txBody>
      </p:sp>
      <p:sp>
        <p:nvSpPr>
          <p:cNvPr id="1260" name="TextBox1259"/>
          <p:cNvSpPr>
            <a:spLocks noGrp="1"/>
          </p:cNvSpPr>
          <p:nvPr>
            <p:ph/>
          </p:nvPr>
        </p:nvSpPr>
        <p:spPr>
          <a:xfrm>
            <a:off x="4601105" y="763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70 000,00 </a:t>
            </a:r>
          </a:p>
        </p:txBody>
      </p:sp>
      <p:sp>
        <p:nvSpPr>
          <p:cNvPr id="1261" name="TextBox1260"/>
          <p:cNvSpPr>
            <a:spLocks noGrp="1"/>
          </p:cNvSpPr>
          <p:nvPr>
            <p:ph/>
          </p:nvPr>
        </p:nvSpPr>
        <p:spPr>
          <a:xfrm>
            <a:off x="5712287" y="763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70 000,00 </a:t>
            </a:r>
          </a:p>
        </p:txBody>
      </p:sp>
      <p:sp>
        <p:nvSpPr>
          <p:cNvPr id="1262" name="TextBox1261"/>
          <p:cNvSpPr>
            <a:spLocks noGrp="1"/>
          </p:cNvSpPr>
          <p:nvPr>
            <p:ph/>
          </p:nvPr>
        </p:nvSpPr>
        <p:spPr>
          <a:xfrm>
            <a:off x="6823469" y="763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56 580,00 </a:t>
            </a:r>
          </a:p>
        </p:txBody>
      </p:sp>
      <p:sp>
        <p:nvSpPr>
          <p:cNvPr id="1263" name="TextBox1262"/>
          <p:cNvSpPr>
            <a:spLocks noGrp="1"/>
          </p:cNvSpPr>
          <p:nvPr>
            <p:ph/>
          </p:nvPr>
        </p:nvSpPr>
        <p:spPr>
          <a:xfrm>
            <a:off x="7946367" y="763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1264" name="TextBox1263"/>
          <p:cNvSpPr>
            <a:spLocks noGrp="1"/>
          </p:cNvSpPr>
          <p:nvPr>
            <p:ph/>
          </p:nvPr>
        </p:nvSpPr>
        <p:spPr>
          <a:xfrm>
            <a:off x="476220" y="799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265" name="TextBox1264"/>
          <p:cNvSpPr>
            <a:spLocks noGrp="1"/>
          </p:cNvSpPr>
          <p:nvPr>
            <p:ph/>
          </p:nvPr>
        </p:nvSpPr>
        <p:spPr>
          <a:xfrm>
            <a:off x="1111181" y="799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5032</a:t>
            </a:r>
          </a:p>
        </p:txBody>
      </p:sp>
      <p:sp>
        <p:nvSpPr>
          <p:cNvPr id="1266" name="TextBox1265"/>
          <p:cNvSpPr>
            <a:spLocks noGrp="1"/>
          </p:cNvSpPr>
          <p:nvPr>
            <p:ph/>
          </p:nvPr>
        </p:nvSpPr>
        <p:spPr>
          <a:xfrm>
            <a:off x="1723465" y="7996538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Povinné pojistné na veřejné zdravotní pojištění</a:t>
            </a:r>
          </a:p>
        </p:txBody>
      </p:sp>
      <p:sp>
        <p:nvSpPr>
          <p:cNvPr id="1267" name="TextBox1266"/>
          <p:cNvSpPr>
            <a:spLocks noGrp="1"/>
          </p:cNvSpPr>
          <p:nvPr>
            <p:ph/>
          </p:nvPr>
        </p:nvSpPr>
        <p:spPr>
          <a:xfrm>
            <a:off x="4601105" y="799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24 000,00 </a:t>
            </a:r>
          </a:p>
        </p:txBody>
      </p:sp>
      <p:sp>
        <p:nvSpPr>
          <p:cNvPr id="1268" name="TextBox1267"/>
          <p:cNvSpPr>
            <a:spLocks noGrp="1"/>
          </p:cNvSpPr>
          <p:nvPr>
            <p:ph/>
          </p:nvPr>
        </p:nvSpPr>
        <p:spPr>
          <a:xfrm>
            <a:off x="5712287" y="799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24 000,00 </a:t>
            </a:r>
          </a:p>
        </p:txBody>
      </p:sp>
      <p:sp>
        <p:nvSpPr>
          <p:cNvPr id="1269" name="TextBox1268"/>
          <p:cNvSpPr>
            <a:spLocks noGrp="1"/>
          </p:cNvSpPr>
          <p:nvPr>
            <p:ph/>
          </p:nvPr>
        </p:nvSpPr>
        <p:spPr>
          <a:xfrm>
            <a:off x="6823469" y="799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20 531,00 </a:t>
            </a:r>
          </a:p>
        </p:txBody>
      </p:sp>
      <p:sp>
        <p:nvSpPr>
          <p:cNvPr id="1270" name="TextBox1269"/>
          <p:cNvSpPr>
            <a:spLocks noGrp="1"/>
          </p:cNvSpPr>
          <p:nvPr>
            <p:ph/>
          </p:nvPr>
        </p:nvSpPr>
        <p:spPr>
          <a:xfrm>
            <a:off x="7946367" y="799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28 000,00 </a:t>
            </a:r>
          </a:p>
        </p:txBody>
      </p:sp>
      <p:sp>
        <p:nvSpPr>
          <p:cNvPr id="1271" name="TextBox1270"/>
          <p:cNvSpPr>
            <a:spLocks noGrp="1"/>
          </p:cNvSpPr>
          <p:nvPr>
            <p:ph/>
          </p:nvPr>
        </p:nvSpPr>
        <p:spPr>
          <a:xfrm>
            <a:off x="476220" y="835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272" name="TextBox1271"/>
          <p:cNvSpPr>
            <a:spLocks noGrp="1"/>
          </p:cNvSpPr>
          <p:nvPr>
            <p:ph/>
          </p:nvPr>
        </p:nvSpPr>
        <p:spPr>
          <a:xfrm>
            <a:off x="1111181" y="835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5038</a:t>
            </a:r>
          </a:p>
        </p:txBody>
      </p:sp>
      <p:sp>
        <p:nvSpPr>
          <p:cNvPr id="1273" name="TextBox1272"/>
          <p:cNvSpPr>
            <a:spLocks noGrp="1"/>
          </p:cNvSpPr>
          <p:nvPr>
            <p:ph/>
          </p:nvPr>
        </p:nvSpPr>
        <p:spPr>
          <a:xfrm>
            <a:off x="1723465" y="8356538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Pojist.na zákon.poj.odpov. zaměst. za škodu při PÚ</a:t>
            </a:r>
          </a:p>
        </p:txBody>
      </p:sp>
      <p:sp>
        <p:nvSpPr>
          <p:cNvPr id="1274" name="TextBox1273"/>
          <p:cNvSpPr>
            <a:spLocks noGrp="1"/>
          </p:cNvSpPr>
          <p:nvPr>
            <p:ph/>
          </p:nvPr>
        </p:nvSpPr>
        <p:spPr>
          <a:xfrm>
            <a:off x="4601105" y="835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275" name="TextBox1274"/>
          <p:cNvSpPr>
            <a:spLocks noGrp="1"/>
          </p:cNvSpPr>
          <p:nvPr>
            <p:ph/>
          </p:nvPr>
        </p:nvSpPr>
        <p:spPr>
          <a:xfrm>
            <a:off x="5712287" y="835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276" name="TextBox1275"/>
          <p:cNvSpPr>
            <a:spLocks noGrp="1"/>
          </p:cNvSpPr>
          <p:nvPr>
            <p:ph/>
          </p:nvPr>
        </p:nvSpPr>
        <p:spPr>
          <a:xfrm>
            <a:off x="6823469" y="835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519,00 </a:t>
            </a:r>
          </a:p>
        </p:txBody>
      </p:sp>
      <p:sp>
        <p:nvSpPr>
          <p:cNvPr id="1277" name="TextBox1276"/>
          <p:cNvSpPr>
            <a:spLocks noGrp="1"/>
          </p:cNvSpPr>
          <p:nvPr>
            <p:ph/>
          </p:nvPr>
        </p:nvSpPr>
        <p:spPr>
          <a:xfrm>
            <a:off x="7946367" y="835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278" name="TextBox1277"/>
          <p:cNvSpPr>
            <a:spLocks noGrp="1"/>
          </p:cNvSpPr>
          <p:nvPr>
            <p:ph/>
          </p:nvPr>
        </p:nvSpPr>
        <p:spPr>
          <a:xfrm>
            <a:off x="476220" y="871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279" name="TextBox1278"/>
          <p:cNvSpPr>
            <a:spLocks noGrp="1"/>
          </p:cNvSpPr>
          <p:nvPr>
            <p:ph/>
          </p:nvPr>
        </p:nvSpPr>
        <p:spPr>
          <a:xfrm>
            <a:off x="1111181" y="871653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5133</a:t>
            </a:r>
          </a:p>
        </p:txBody>
      </p:sp>
      <p:sp>
        <p:nvSpPr>
          <p:cNvPr id="1280" name="TextBox1279"/>
          <p:cNvSpPr>
            <a:spLocks noGrp="1"/>
          </p:cNvSpPr>
          <p:nvPr>
            <p:ph/>
          </p:nvPr>
        </p:nvSpPr>
        <p:spPr>
          <a:xfrm>
            <a:off x="1723465" y="871653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Léky a zdravotnický materiál</a:t>
            </a:r>
          </a:p>
        </p:txBody>
      </p:sp>
      <p:sp>
        <p:nvSpPr>
          <p:cNvPr id="1281" name="TextBox1280"/>
          <p:cNvSpPr>
            <a:spLocks noGrp="1"/>
          </p:cNvSpPr>
          <p:nvPr>
            <p:ph/>
          </p:nvPr>
        </p:nvSpPr>
        <p:spPr>
          <a:xfrm>
            <a:off x="4601105" y="871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82" name="TextBox1281"/>
          <p:cNvSpPr>
            <a:spLocks noGrp="1"/>
          </p:cNvSpPr>
          <p:nvPr>
            <p:ph/>
          </p:nvPr>
        </p:nvSpPr>
        <p:spPr>
          <a:xfrm>
            <a:off x="5712287" y="871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83" name="TextBox1282"/>
          <p:cNvSpPr>
            <a:spLocks noGrp="1"/>
          </p:cNvSpPr>
          <p:nvPr>
            <p:ph/>
          </p:nvPr>
        </p:nvSpPr>
        <p:spPr>
          <a:xfrm>
            <a:off x="6823469" y="871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334,00 </a:t>
            </a:r>
          </a:p>
        </p:txBody>
      </p:sp>
      <p:sp>
        <p:nvSpPr>
          <p:cNvPr id="1284" name="TextBox1283"/>
          <p:cNvSpPr>
            <a:spLocks noGrp="1"/>
          </p:cNvSpPr>
          <p:nvPr>
            <p:ph/>
          </p:nvPr>
        </p:nvSpPr>
        <p:spPr>
          <a:xfrm>
            <a:off x="7946367" y="871653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285" name="TextBox1284"/>
          <p:cNvSpPr>
            <a:spLocks noGrp="1"/>
          </p:cNvSpPr>
          <p:nvPr>
            <p:ph/>
          </p:nvPr>
        </p:nvSpPr>
        <p:spPr>
          <a:xfrm>
            <a:off x="476220" y="892063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286" name="TextBox1285"/>
          <p:cNvSpPr>
            <a:spLocks noGrp="1"/>
          </p:cNvSpPr>
          <p:nvPr>
            <p:ph/>
          </p:nvPr>
        </p:nvSpPr>
        <p:spPr>
          <a:xfrm>
            <a:off x="1111181" y="892063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5136</a:t>
            </a:r>
          </a:p>
        </p:txBody>
      </p:sp>
      <p:sp>
        <p:nvSpPr>
          <p:cNvPr id="1287" name="TextBox1286"/>
          <p:cNvSpPr>
            <a:spLocks noGrp="1"/>
          </p:cNvSpPr>
          <p:nvPr>
            <p:ph/>
          </p:nvPr>
        </p:nvSpPr>
        <p:spPr>
          <a:xfrm>
            <a:off x="1723465" y="8920632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Knihy a obdobné listinné informační prostředky</a:t>
            </a:r>
          </a:p>
        </p:txBody>
      </p:sp>
      <p:sp>
        <p:nvSpPr>
          <p:cNvPr id="1288" name="TextBox1287"/>
          <p:cNvSpPr>
            <a:spLocks noGrp="1"/>
          </p:cNvSpPr>
          <p:nvPr>
            <p:ph/>
          </p:nvPr>
        </p:nvSpPr>
        <p:spPr>
          <a:xfrm>
            <a:off x="4601105" y="892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3 780,00 </a:t>
            </a:r>
          </a:p>
        </p:txBody>
      </p:sp>
      <p:sp>
        <p:nvSpPr>
          <p:cNvPr id="1289" name="TextBox1288"/>
          <p:cNvSpPr>
            <a:spLocks noGrp="1"/>
          </p:cNvSpPr>
          <p:nvPr>
            <p:ph/>
          </p:nvPr>
        </p:nvSpPr>
        <p:spPr>
          <a:xfrm>
            <a:off x="5712287" y="892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7 400,00 </a:t>
            </a:r>
          </a:p>
        </p:txBody>
      </p:sp>
      <p:sp>
        <p:nvSpPr>
          <p:cNvPr id="1290" name="TextBox1289"/>
          <p:cNvSpPr>
            <a:spLocks noGrp="1"/>
          </p:cNvSpPr>
          <p:nvPr>
            <p:ph/>
          </p:nvPr>
        </p:nvSpPr>
        <p:spPr>
          <a:xfrm>
            <a:off x="6823469" y="892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7 400,00 </a:t>
            </a:r>
          </a:p>
        </p:txBody>
      </p:sp>
      <p:sp>
        <p:nvSpPr>
          <p:cNvPr id="1291" name="TextBox1290"/>
          <p:cNvSpPr>
            <a:spLocks noGrp="1"/>
          </p:cNvSpPr>
          <p:nvPr>
            <p:ph/>
          </p:nvPr>
        </p:nvSpPr>
        <p:spPr>
          <a:xfrm>
            <a:off x="7946367" y="892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1292" name="TextBox1291"/>
          <p:cNvSpPr>
            <a:spLocks noGrp="1"/>
          </p:cNvSpPr>
          <p:nvPr>
            <p:ph/>
          </p:nvPr>
        </p:nvSpPr>
        <p:spPr>
          <a:xfrm>
            <a:off x="476220" y="928063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293" name="TextBox1292"/>
          <p:cNvSpPr>
            <a:spLocks noGrp="1"/>
          </p:cNvSpPr>
          <p:nvPr>
            <p:ph/>
          </p:nvPr>
        </p:nvSpPr>
        <p:spPr>
          <a:xfrm>
            <a:off x="1111181" y="928063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5137</a:t>
            </a:r>
          </a:p>
        </p:txBody>
      </p:sp>
      <p:sp>
        <p:nvSpPr>
          <p:cNvPr id="1294" name="TextBox1293"/>
          <p:cNvSpPr>
            <a:spLocks noGrp="1"/>
          </p:cNvSpPr>
          <p:nvPr>
            <p:ph/>
          </p:nvPr>
        </p:nvSpPr>
        <p:spPr>
          <a:xfrm>
            <a:off x="1723465" y="928063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Drobný dlouhodobý hmotný majetek</a:t>
            </a:r>
          </a:p>
        </p:txBody>
      </p:sp>
      <p:sp>
        <p:nvSpPr>
          <p:cNvPr id="1295" name="TextBox1294"/>
          <p:cNvSpPr>
            <a:spLocks noGrp="1"/>
          </p:cNvSpPr>
          <p:nvPr>
            <p:ph/>
          </p:nvPr>
        </p:nvSpPr>
        <p:spPr>
          <a:xfrm>
            <a:off x="4601105" y="928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25 000,00 </a:t>
            </a:r>
          </a:p>
        </p:txBody>
      </p:sp>
      <p:sp>
        <p:nvSpPr>
          <p:cNvPr id="1296" name="TextBox1295"/>
          <p:cNvSpPr>
            <a:spLocks noGrp="1"/>
          </p:cNvSpPr>
          <p:nvPr>
            <p:ph/>
          </p:nvPr>
        </p:nvSpPr>
        <p:spPr>
          <a:xfrm>
            <a:off x="5712287" y="928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25 000,00 </a:t>
            </a:r>
          </a:p>
        </p:txBody>
      </p:sp>
      <p:sp>
        <p:nvSpPr>
          <p:cNvPr id="1297" name="TextBox1296"/>
          <p:cNvSpPr>
            <a:spLocks noGrp="1"/>
          </p:cNvSpPr>
          <p:nvPr>
            <p:ph/>
          </p:nvPr>
        </p:nvSpPr>
        <p:spPr>
          <a:xfrm>
            <a:off x="6823469" y="928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704,00 </a:t>
            </a:r>
          </a:p>
        </p:txBody>
      </p:sp>
      <p:sp>
        <p:nvSpPr>
          <p:cNvPr id="1298" name="TextBox1297"/>
          <p:cNvSpPr>
            <a:spLocks noGrp="1"/>
          </p:cNvSpPr>
          <p:nvPr>
            <p:ph/>
          </p:nvPr>
        </p:nvSpPr>
        <p:spPr>
          <a:xfrm>
            <a:off x="7946367" y="928063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12 000,00 </a:t>
            </a:r>
          </a:p>
        </p:txBody>
      </p:sp>
      <p:sp>
        <p:nvSpPr>
          <p:cNvPr id="1299" name="TextBox1298"/>
          <p:cNvSpPr>
            <a:spLocks noGrp="1"/>
          </p:cNvSpPr>
          <p:nvPr>
            <p:ph/>
          </p:nvPr>
        </p:nvSpPr>
        <p:spPr>
          <a:xfrm>
            <a:off x="476220" y="948472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00" name="TextBox1299"/>
          <p:cNvSpPr>
            <a:spLocks noGrp="1"/>
          </p:cNvSpPr>
          <p:nvPr>
            <p:ph/>
          </p:nvPr>
        </p:nvSpPr>
        <p:spPr>
          <a:xfrm>
            <a:off x="1111181" y="948472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5139</a:t>
            </a:r>
          </a:p>
        </p:txBody>
      </p:sp>
      <p:sp>
        <p:nvSpPr>
          <p:cNvPr id="1301" name="TextBox1300"/>
          <p:cNvSpPr>
            <a:spLocks noGrp="1"/>
          </p:cNvSpPr>
          <p:nvPr>
            <p:ph/>
          </p:nvPr>
        </p:nvSpPr>
        <p:spPr>
          <a:xfrm>
            <a:off x="1723465" y="948472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materiálu jinde nezařazený</a:t>
            </a:r>
          </a:p>
        </p:txBody>
      </p:sp>
      <p:sp>
        <p:nvSpPr>
          <p:cNvPr id="1302" name="TextBox1301"/>
          <p:cNvSpPr>
            <a:spLocks noGrp="1"/>
          </p:cNvSpPr>
          <p:nvPr>
            <p:ph/>
          </p:nvPr>
        </p:nvSpPr>
        <p:spPr>
          <a:xfrm>
            <a:off x="4601105" y="94847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85 000,00 </a:t>
            </a:r>
          </a:p>
        </p:txBody>
      </p:sp>
      <p:sp>
        <p:nvSpPr>
          <p:cNvPr id="1303" name="TextBox1302"/>
          <p:cNvSpPr>
            <a:spLocks noGrp="1"/>
          </p:cNvSpPr>
          <p:nvPr>
            <p:ph/>
          </p:nvPr>
        </p:nvSpPr>
        <p:spPr>
          <a:xfrm>
            <a:off x="5712287" y="94847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85 000,00 </a:t>
            </a:r>
          </a:p>
        </p:txBody>
      </p:sp>
      <p:sp>
        <p:nvSpPr>
          <p:cNvPr id="1304" name="TextBox1303"/>
          <p:cNvSpPr>
            <a:spLocks noGrp="1"/>
          </p:cNvSpPr>
          <p:nvPr>
            <p:ph/>
          </p:nvPr>
        </p:nvSpPr>
        <p:spPr>
          <a:xfrm>
            <a:off x="6823469" y="94847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53 438,22 </a:t>
            </a:r>
          </a:p>
        </p:txBody>
      </p:sp>
      <p:sp>
        <p:nvSpPr>
          <p:cNvPr id="1305" name="TextBox1304"/>
          <p:cNvSpPr>
            <a:spLocks noGrp="1"/>
          </p:cNvSpPr>
          <p:nvPr>
            <p:ph/>
          </p:nvPr>
        </p:nvSpPr>
        <p:spPr>
          <a:xfrm>
            <a:off x="7946367" y="948472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85 000,00 </a:t>
            </a:r>
          </a:p>
        </p:txBody>
      </p:sp>
      <p:sp>
        <p:nvSpPr>
          <p:cNvPr id="1306" name="TextBox1305"/>
          <p:cNvSpPr>
            <a:spLocks noGrp="1"/>
          </p:cNvSpPr>
          <p:nvPr>
            <p:ph/>
          </p:nvPr>
        </p:nvSpPr>
        <p:spPr>
          <a:xfrm>
            <a:off x="476220" y="968882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07" name="TextBox1306"/>
          <p:cNvSpPr>
            <a:spLocks noGrp="1"/>
          </p:cNvSpPr>
          <p:nvPr>
            <p:ph/>
          </p:nvPr>
        </p:nvSpPr>
        <p:spPr>
          <a:xfrm>
            <a:off x="1111181" y="968882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5154</a:t>
            </a:r>
          </a:p>
        </p:txBody>
      </p:sp>
      <p:sp>
        <p:nvSpPr>
          <p:cNvPr id="1308" name="TextBox1307"/>
          <p:cNvSpPr>
            <a:spLocks noGrp="1"/>
          </p:cNvSpPr>
          <p:nvPr>
            <p:ph/>
          </p:nvPr>
        </p:nvSpPr>
        <p:spPr>
          <a:xfrm>
            <a:off x="1723465" y="9688821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Elektrická energie</a:t>
            </a:r>
          </a:p>
        </p:txBody>
      </p:sp>
      <p:sp>
        <p:nvSpPr>
          <p:cNvPr id="1309" name="TextBox1308"/>
          <p:cNvSpPr>
            <a:spLocks noGrp="1"/>
          </p:cNvSpPr>
          <p:nvPr>
            <p:ph/>
          </p:nvPr>
        </p:nvSpPr>
        <p:spPr>
          <a:xfrm>
            <a:off x="4601105" y="96888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133 000,00 </a:t>
            </a:r>
          </a:p>
        </p:txBody>
      </p:sp>
      <p:sp>
        <p:nvSpPr>
          <p:cNvPr id="1310" name="TextBox1309"/>
          <p:cNvSpPr>
            <a:spLocks noGrp="1"/>
          </p:cNvSpPr>
          <p:nvPr>
            <p:ph/>
          </p:nvPr>
        </p:nvSpPr>
        <p:spPr>
          <a:xfrm>
            <a:off x="5712287" y="96888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147 090,00 </a:t>
            </a:r>
          </a:p>
        </p:txBody>
      </p:sp>
      <p:sp>
        <p:nvSpPr>
          <p:cNvPr id="1311" name="TextBox1310"/>
          <p:cNvSpPr>
            <a:spLocks noGrp="1"/>
          </p:cNvSpPr>
          <p:nvPr>
            <p:ph/>
          </p:nvPr>
        </p:nvSpPr>
        <p:spPr>
          <a:xfrm>
            <a:off x="6823469" y="96888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147 088,77 </a:t>
            </a:r>
          </a:p>
        </p:txBody>
      </p:sp>
      <p:sp>
        <p:nvSpPr>
          <p:cNvPr id="1312" name="TextBox1311"/>
          <p:cNvSpPr>
            <a:spLocks noGrp="1"/>
          </p:cNvSpPr>
          <p:nvPr>
            <p:ph/>
          </p:nvPr>
        </p:nvSpPr>
        <p:spPr>
          <a:xfrm>
            <a:off x="7946367" y="968882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180 000,00 </a:t>
            </a:r>
          </a:p>
        </p:txBody>
      </p:sp>
      <p:sp>
        <p:nvSpPr>
          <p:cNvPr id="1313" name="TextBox1312"/>
          <p:cNvSpPr>
            <a:spLocks noGrp="1"/>
          </p:cNvSpPr>
          <p:nvPr>
            <p:ph/>
          </p:nvPr>
        </p:nvSpPr>
        <p:spPr>
          <a:xfrm>
            <a:off x="476220" y="989291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14" name="TextBox1313"/>
          <p:cNvSpPr>
            <a:spLocks noGrp="1"/>
          </p:cNvSpPr>
          <p:nvPr>
            <p:ph/>
          </p:nvPr>
        </p:nvSpPr>
        <p:spPr>
          <a:xfrm>
            <a:off x="1111181" y="989291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5161</a:t>
            </a:r>
          </a:p>
        </p:txBody>
      </p:sp>
      <p:sp>
        <p:nvSpPr>
          <p:cNvPr id="1315" name="TextBox1314"/>
          <p:cNvSpPr>
            <a:spLocks noGrp="1"/>
          </p:cNvSpPr>
          <p:nvPr>
            <p:ph/>
          </p:nvPr>
        </p:nvSpPr>
        <p:spPr>
          <a:xfrm>
            <a:off x="1723465" y="989291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Poštovní služby</a:t>
            </a:r>
          </a:p>
        </p:txBody>
      </p:sp>
      <p:sp>
        <p:nvSpPr>
          <p:cNvPr id="1316" name="TextBox1315"/>
          <p:cNvSpPr>
            <a:spLocks noGrp="1"/>
          </p:cNvSpPr>
          <p:nvPr>
            <p:ph/>
          </p:nvPr>
        </p:nvSpPr>
        <p:spPr>
          <a:xfrm>
            <a:off x="4601105" y="989291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3 500,00 </a:t>
            </a:r>
          </a:p>
        </p:txBody>
      </p:sp>
      <p:sp>
        <p:nvSpPr>
          <p:cNvPr id="1317" name="TextBox1316"/>
          <p:cNvSpPr>
            <a:spLocks noGrp="1"/>
          </p:cNvSpPr>
          <p:nvPr>
            <p:ph/>
          </p:nvPr>
        </p:nvSpPr>
        <p:spPr>
          <a:xfrm>
            <a:off x="5712287" y="989291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3 500,00 </a:t>
            </a:r>
          </a:p>
        </p:txBody>
      </p:sp>
      <p:sp>
        <p:nvSpPr>
          <p:cNvPr id="1318" name="TextBox1317"/>
          <p:cNvSpPr>
            <a:spLocks noGrp="1"/>
          </p:cNvSpPr>
          <p:nvPr>
            <p:ph/>
          </p:nvPr>
        </p:nvSpPr>
        <p:spPr>
          <a:xfrm>
            <a:off x="6823469" y="989291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2 573,00 </a:t>
            </a:r>
          </a:p>
        </p:txBody>
      </p:sp>
      <p:sp>
        <p:nvSpPr>
          <p:cNvPr id="1319" name="TextBox1318"/>
          <p:cNvSpPr>
            <a:spLocks noGrp="1"/>
          </p:cNvSpPr>
          <p:nvPr>
            <p:ph/>
          </p:nvPr>
        </p:nvSpPr>
        <p:spPr>
          <a:xfrm>
            <a:off x="7946367" y="989291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3 500,00 </a:t>
            </a:r>
          </a:p>
        </p:txBody>
      </p:sp>
      <p:sp>
        <p:nvSpPr>
          <p:cNvPr id="1320" name="TextBox1319"/>
          <p:cNvSpPr>
            <a:spLocks noGrp="1"/>
          </p:cNvSpPr>
          <p:nvPr>
            <p:ph/>
          </p:nvPr>
        </p:nvSpPr>
        <p:spPr>
          <a:xfrm>
            <a:off x="476220" y="1009701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21" name="TextBox1320"/>
          <p:cNvSpPr>
            <a:spLocks noGrp="1"/>
          </p:cNvSpPr>
          <p:nvPr>
            <p:ph/>
          </p:nvPr>
        </p:nvSpPr>
        <p:spPr>
          <a:xfrm>
            <a:off x="1111181" y="1009701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5162</a:t>
            </a:r>
          </a:p>
        </p:txBody>
      </p:sp>
      <p:sp>
        <p:nvSpPr>
          <p:cNvPr id="1322" name="TextBox1321"/>
          <p:cNvSpPr>
            <a:spLocks noGrp="1"/>
          </p:cNvSpPr>
          <p:nvPr>
            <p:ph/>
          </p:nvPr>
        </p:nvSpPr>
        <p:spPr>
          <a:xfrm>
            <a:off x="1723465" y="1009701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Služby elektronických komunikací</a:t>
            </a:r>
          </a:p>
        </p:txBody>
      </p:sp>
      <p:sp>
        <p:nvSpPr>
          <p:cNvPr id="1323" name="TextBox1322"/>
          <p:cNvSpPr>
            <a:spLocks noGrp="1"/>
          </p:cNvSpPr>
          <p:nvPr>
            <p:ph/>
          </p:nvPr>
        </p:nvSpPr>
        <p:spPr>
          <a:xfrm>
            <a:off x="4601105" y="100970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35 000,00 </a:t>
            </a:r>
          </a:p>
        </p:txBody>
      </p:sp>
      <p:sp>
        <p:nvSpPr>
          <p:cNvPr id="1324" name="TextBox1323"/>
          <p:cNvSpPr>
            <a:spLocks noGrp="1"/>
          </p:cNvSpPr>
          <p:nvPr>
            <p:ph/>
          </p:nvPr>
        </p:nvSpPr>
        <p:spPr>
          <a:xfrm>
            <a:off x="5712287" y="100970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48 700,00 </a:t>
            </a:r>
          </a:p>
        </p:txBody>
      </p:sp>
      <p:sp>
        <p:nvSpPr>
          <p:cNvPr id="1325" name="TextBox1324"/>
          <p:cNvSpPr>
            <a:spLocks noGrp="1"/>
          </p:cNvSpPr>
          <p:nvPr>
            <p:ph/>
          </p:nvPr>
        </p:nvSpPr>
        <p:spPr>
          <a:xfrm>
            <a:off x="6823469" y="100970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48 568,43 </a:t>
            </a:r>
          </a:p>
        </p:txBody>
      </p:sp>
      <p:sp>
        <p:nvSpPr>
          <p:cNvPr id="1326" name="TextBox1325"/>
          <p:cNvSpPr>
            <a:spLocks noGrp="1"/>
          </p:cNvSpPr>
          <p:nvPr>
            <p:ph/>
          </p:nvPr>
        </p:nvSpPr>
        <p:spPr>
          <a:xfrm>
            <a:off x="7946367" y="100970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55 000,00 </a:t>
            </a:r>
          </a:p>
        </p:txBody>
      </p:sp>
      <p:sp>
        <p:nvSpPr>
          <p:cNvPr id="1327" name="TextBox1326"/>
          <p:cNvSpPr>
            <a:spLocks noGrp="1"/>
          </p:cNvSpPr>
          <p:nvPr>
            <p:ph/>
          </p:nvPr>
        </p:nvSpPr>
        <p:spPr>
          <a:xfrm>
            <a:off x="476220" y="1030110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28" name="TextBox1327"/>
          <p:cNvSpPr>
            <a:spLocks noGrp="1"/>
          </p:cNvSpPr>
          <p:nvPr>
            <p:ph/>
          </p:nvPr>
        </p:nvSpPr>
        <p:spPr>
          <a:xfrm>
            <a:off x="1111181" y="1030110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5166</a:t>
            </a:r>
          </a:p>
        </p:txBody>
      </p:sp>
      <p:sp>
        <p:nvSpPr>
          <p:cNvPr id="1329" name="TextBox1328"/>
          <p:cNvSpPr>
            <a:spLocks noGrp="1"/>
          </p:cNvSpPr>
          <p:nvPr>
            <p:ph/>
          </p:nvPr>
        </p:nvSpPr>
        <p:spPr>
          <a:xfrm>
            <a:off x="1723465" y="1030110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Konzultační, poradenské a právní služby</a:t>
            </a:r>
          </a:p>
        </p:txBody>
      </p:sp>
      <p:sp>
        <p:nvSpPr>
          <p:cNvPr id="1330" name="TextBox1329"/>
          <p:cNvSpPr>
            <a:spLocks noGrp="1"/>
          </p:cNvSpPr>
          <p:nvPr>
            <p:ph/>
          </p:nvPr>
        </p:nvSpPr>
        <p:spPr>
          <a:xfrm>
            <a:off x="4601105" y="103011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331" name="TextBox1330"/>
          <p:cNvSpPr>
            <a:spLocks noGrp="1"/>
          </p:cNvSpPr>
          <p:nvPr>
            <p:ph/>
          </p:nvPr>
        </p:nvSpPr>
        <p:spPr>
          <a:xfrm>
            <a:off x="5712287" y="103011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332" name="TextBox1331"/>
          <p:cNvSpPr>
            <a:spLocks noGrp="1"/>
          </p:cNvSpPr>
          <p:nvPr>
            <p:ph/>
          </p:nvPr>
        </p:nvSpPr>
        <p:spPr>
          <a:xfrm>
            <a:off x="6823469" y="103011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333" name="TextBox1332"/>
          <p:cNvSpPr>
            <a:spLocks noGrp="1"/>
          </p:cNvSpPr>
          <p:nvPr>
            <p:ph/>
          </p:nvPr>
        </p:nvSpPr>
        <p:spPr>
          <a:xfrm>
            <a:off x="7946367" y="1030110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334" name="TextBox1333"/>
          <p:cNvSpPr>
            <a:spLocks noGrp="1"/>
          </p:cNvSpPr>
          <p:nvPr>
            <p:ph/>
          </p:nvPr>
        </p:nvSpPr>
        <p:spPr>
          <a:xfrm>
            <a:off x="476220" y="1050519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35" name="TextBox1334"/>
          <p:cNvSpPr>
            <a:spLocks noGrp="1"/>
          </p:cNvSpPr>
          <p:nvPr>
            <p:ph/>
          </p:nvPr>
        </p:nvSpPr>
        <p:spPr>
          <a:xfrm>
            <a:off x="1111181" y="1050519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5167</a:t>
            </a:r>
          </a:p>
        </p:txBody>
      </p:sp>
      <p:sp>
        <p:nvSpPr>
          <p:cNvPr id="1336" name="TextBox1335"/>
          <p:cNvSpPr>
            <a:spLocks noGrp="1"/>
          </p:cNvSpPr>
          <p:nvPr>
            <p:ph/>
          </p:nvPr>
        </p:nvSpPr>
        <p:spPr>
          <a:xfrm>
            <a:off x="1723465" y="10505199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Služby školení a vzdělávání</a:t>
            </a:r>
          </a:p>
        </p:txBody>
      </p:sp>
      <p:sp>
        <p:nvSpPr>
          <p:cNvPr id="1337" name="TextBox1336"/>
          <p:cNvSpPr>
            <a:spLocks noGrp="1"/>
          </p:cNvSpPr>
          <p:nvPr>
            <p:ph/>
          </p:nvPr>
        </p:nvSpPr>
        <p:spPr>
          <a:xfrm>
            <a:off x="4601105" y="105051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38" name="TextBox1337"/>
          <p:cNvSpPr>
            <a:spLocks noGrp="1"/>
          </p:cNvSpPr>
          <p:nvPr>
            <p:ph/>
          </p:nvPr>
        </p:nvSpPr>
        <p:spPr>
          <a:xfrm>
            <a:off x="5712287" y="105051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39" name="TextBox1338"/>
          <p:cNvSpPr>
            <a:spLocks noGrp="1"/>
          </p:cNvSpPr>
          <p:nvPr>
            <p:ph/>
          </p:nvPr>
        </p:nvSpPr>
        <p:spPr>
          <a:xfrm>
            <a:off x="6823469" y="105051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7 890,00 </a:t>
            </a:r>
          </a:p>
        </p:txBody>
      </p:sp>
      <p:sp>
        <p:nvSpPr>
          <p:cNvPr id="1340" name="TextBox1339"/>
          <p:cNvSpPr>
            <a:spLocks noGrp="1"/>
          </p:cNvSpPr>
          <p:nvPr>
            <p:ph/>
          </p:nvPr>
        </p:nvSpPr>
        <p:spPr>
          <a:xfrm>
            <a:off x="7946367" y="1050519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41" name="TextBox1340"/>
          <p:cNvSpPr>
            <a:spLocks noGrp="1"/>
          </p:cNvSpPr>
          <p:nvPr>
            <p:ph/>
          </p:nvPr>
        </p:nvSpPr>
        <p:spPr>
          <a:xfrm>
            <a:off x="476220" y="1070929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42" name="TextBox1341"/>
          <p:cNvSpPr>
            <a:spLocks noGrp="1"/>
          </p:cNvSpPr>
          <p:nvPr>
            <p:ph/>
          </p:nvPr>
        </p:nvSpPr>
        <p:spPr>
          <a:xfrm>
            <a:off x="1111181" y="1070929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5168</a:t>
            </a:r>
          </a:p>
        </p:txBody>
      </p:sp>
      <p:sp>
        <p:nvSpPr>
          <p:cNvPr id="1343" name="TextBox1342"/>
          <p:cNvSpPr>
            <a:spLocks noGrp="1"/>
          </p:cNvSpPr>
          <p:nvPr>
            <p:ph/>
          </p:nvPr>
        </p:nvSpPr>
        <p:spPr>
          <a:xfrm>
            <a:off x="1723465" y="10709294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Zpracování dat a služby souv. s inf. a kom.technol</a:t>
            </a:r>
          </a:p>
        </p:txBody>
      </p:sp>
      <p:sp>
        <p:nvSpPr>
          <p:cNvPr id="1344" name="TextBox1343"/>
          <p:cNvSpPr>
            <a:spLocks noGrp="1"/>
          </p:cNvSpPr>
          <p:nvPr>
            <p:ph/>
          </p:nvPr>
        </p:nvSpPr>
        <p:spPr>
          <a:xfrm>
            <a:off x="4601105" y="107092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35 000,00 </a:t>
            </a:r>
          </a:p>
        </p:txBody>
      </p:sp>
      <p:sp>
        <p:nvSpPr>
          <p:cNvPr id="1345" name="TextBox1344"/>
          <p:cNvSpPr>
            <a:spLocks noGrp="1"/>
          </p:cNvSpPr>
          <p:nvPr>
            <p:ph/>
          </p:nvPr>
        </p:nvSpPr>
        <p:spPr>
          <a:xfrm>
            <a:off x="5712287" y="107092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35 000,00 </a:t>
            </a:r>
          </a:p>
        </p:txBody>
      </p:sp>
      <p:sp>
        <p:nvSpPr>
          <p:cNvPr id="1346" name="TextBox1345"/>
          <p:cNvSpPr>
            <a:spLocks noGrp="1"/>
          </p:cNvSpPr>
          <p:nvPr>
            <p:ph/>
          </p:nvPr>
        </p:nvSpPr>
        <p:spPr>
          <a:xfrm>
            <a:off x="6823469" y="107092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34 340,61 </a:t>
            </a:r>
          </a:p>
        </p:txBody>
      </p:sp>
      <p:sp>
        <p:nvSpPr>
          <p:cNvPr id="1347" name="TextBox1346"/>
          <p:cNvSpPr>
            <a:spLocks noGrp="1"/>
          </p:cNvSpPr>
          <p:nvPr>
            <p:ph/>
          </p:nvPr>
        </p:nvSpPr>
        <p:spPr>
          <a:xfrm>
            <a:off x="7946367" y="107092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42 000,00 </a:t>
            </a:r>
          </a:p>
        </p:txBody>
      </p:sp>
      <p:sp>
        <p:nvSpPr>
          <p:cNvPr id="1348" name="TextBox1347"/>
          <p:cNvSpPr>
            <a:spLocks noGrp="1"/>
          </p:cNvSpPr>
          <p:nvPr>
            <p:ph/>
          </p:nvPr>
        </p:nvSpPr>
        <p:spPr>
          <a:xfrm>
            <a:off x="476220" y="1106929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49" name="TextBox1348"/>
          <p:cNvSpPr>
            <a:spLocks noGrp="1"/>
          </p:cNvSpPr>
          <p:nvPr>
            <p:ph/>
          </p:nvPr>
        </p:nvSpPr>
        <p:spPr>
          <a:xfrm>
            <a:off x="1111181" y="1106929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5169</a:t>
            </a:r>
          </a:p>
        </p:txBody>
      </p:sp>
      <p:sp>
        <p:nvSpPr>
          <p:cNvPr id="1350" name="TextBox1349"/>
          <p:cNvSpPr>
            <a:spLocks noGrp="1"/>
          </p:cNvSpPr>
          <p:nvPr>
            <p:ph/>
          </p:nvPr>
        </p:nvSpPr>
        <p:spPr>
          <a:xfrm>
            <a:off x="1723465" y="1106929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Nákup ostatních služeb</a:t>
            </a:r>
          </a:p>
        </p:txBody>
      </p:sp>
      <p:sp>
        <p:nvSpPr>
          <p:cNvPr id="1351" name="TextBox1350"/>
          <p:cNvSpPr>
            <a:spLocks noGrp="1"/>
          </p:cNvSpPr>
          <p:nvPr>
            <p:ph/>
          </p:nvPr>
        </p:nvSpPr>
        <p:spPr>
          <a:xfrm>
            <a:off x="4601105" y="110692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220 000,00 </a:t>
            </a:r>
          </a:p>
        </p:txBody>
      </p:sp>
      <p:sp>
        <p:nvSpPr>
          <p:cNvPr id="1352" name="TextBox1351"/>
          <p:cNvSpPr>
            <a:spLocks noGrp="1"/>
          </p:cNvSpPr>
          <p:nvPr>
            <p:ph/>
          </p:nvPr>
        </p:nvSpPr>
        <p:spPr>
          <a:xfrm>
            <a:off x="5712287" y="110692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220 000,00 </a:t>
            </a:r>
          </a:p>
        </p:txBody>
      </p:sp>
      <p:sp>
        <p:nvSpPr>
          <p:cNvPr id="1353" name="TextBox1352"/>
          <p:cNvSpPr>
            <a:spLocks noGrp="1"/>
          </p:cNvSpPr>
          <p:nvPr>
            <p:ph/>
          </p:nvPr>
        </p:nvSpPr>
        <p:spPr>
          <a:xfrm>
            <a:off x="6823469" y="110692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137 794,39 </a:t>
            </a:r>
          </a:p>
        </p:txBody>
      </p:sp>
      <p:sp>
        <p:nvSpPr>
          <p:cNvPr id="1354" name="TextBox1353"/>
          <p:cNvSpPr>
            <a:spLocks noGrp="1"/>
          </p:cNvSpPr>
          <p:nvPr>
            <p:ph/>
          </p:nvPr>
        </p:nvSpPr>
        <p:spPr>
          <a:xfrm>
            <a:off x="7946367" y="110692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290 000,00 </a:t>
            </a:r>
          </a:p>
        </p:txBody>
      </p:sp>
      <p:sp>
        <p:nvSpPr>
          <p:cNvPr id="1355" name="TextBox1354"/>
          <p:cNvSpPr>
            <a:spLocks noGrp="1"/>
          </p:cNvSpPr>
          <p:nvPr>
            <p:ph/>
          </p:nvPr>
        </p:nvSpPr>
        <p:spPr>
          <a:xfrm>
            <a:off x="476220" y="112733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56" name="TextBox1355"/>
          <p:cNvSpPr>
            <a:spLocks noGrp="1"/>
          </p:cNvSpPr>
          <p:nvPr>
            <p:ph/>
          </p:nvPr>
        </p:nvSpPr>
        <p:spPr>
          <a:xfrm>
            <a:off x="1111181" y="112733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5171</a:t>
            </a:r>
          </a:p>
        </p:txBody>
      </p:sp>
      <p:sp>
        <p:nvSpPr>
          <p:cNvPr id="1357" name="TextBox1356"/>
          <p:cNvSpPr>
            <a:spLocks noGrp="1"/>
          </p:cNvSpPr>
          <p:nvPr>
            <p:ph/>
          </p:nvPr>
        </p:nvSpPr>
        <p:spPr>
          <a:xfrm>
            <a:off x="1723465" y="1127338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Opravy a udržování</a:t>
            </a:r>
          </a:p>
        </p:txBody>
      </p:sp>
      <p:sp>
        <p:nvSpPr>
          <p:cNvPr id="1358" name="TextBox1357"/>
          <p:cNvSpPr>
            <a:spLocks noGrp="1"/>
          </p:cNvSpPr>
          <p:nvPr>
            <p:ph/>
          </p:nvPr>
        </p:nvSpPr>
        <p:spPr>
          <a:xfrm>
            <a:off x="4601105" y="112733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59" name="TextBox1358"/>
          <p:cNvSpPr>
            <a:spLocks noGrp="1"/>
          </p:cNvSpPr>
          <p:nvPr>
            <p:ph/>
          </p:nvPr>
        </p:nvSpPr>
        <p:spPr>
          <a:xfrm>
            <a:off x="5712287" y="112733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60" name="TextBox1359"/>
          <p:cNvSpPr>
            <a:spLocks noGrp="1"/>
          </p:cNvSpPr>
          <p:nvPr>
            <p:ph/>
          </p:nvPr>
        </p:nvSpPr>
        <p:spPr>
          <a:xfrm>
            <a:off x="6823469" y="112733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5 633,76 </a:t>
            </a:r>
          </a:p>
        </p:txBody>
      </p:sp>
      <p:sp>
        <p:nvSpPr>
          <p:cNvPr id="1361" name="TextBox1360"/>
          <p:cNvSpPr>
            <a:spLocks noGrp="1"/>
          </p:cNvSpPr>
          <p:nvPr>
            <p:ph/>
          </p:nvPr>
        </p:nvSpPr>
        <p:spPr>
          <a:xfrm>
            <a:off x="7946367" y="112733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62" name="TextBox1361"/>
          <p:cNvSpPr>
            <a:spLocks noGrp="1"/>
          </p:cNvSpPr>
          <p:nvPr>
            <p:ph/>
          </p:nvPr>
        </p:nvSpPr>
        <p:spPr>
          <a:xfrm>
            <a:off x="476220" y="1147748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63" name="TextBox1362"/>
          <p:cNvSpPr>
            <a:spLocks noGrp="1"/>
          </p:cNvSpPr>
          <p:nvPr>
            <p:ph/>
          </p:nvPr>
        </p:nvSpPr>
        <p:spPr>
          <a:xfrm>
            <a:off x="1111181" y="1147748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5173</a:t>
            </a:r>
          </a:p>
        </p:txBody>
      </p:sp>
      <p:sp>
        <p:nvSpPr>
          <p:cNvPr id="1364" name="TextBox1363"/>
          <p:cNvSpPr>
            <a:spLocks noGrp="1"/>
          </p:cNvSpPr>
          <p:nvPr>
            <p:ph/>
          </p:nvPr>
        </p:nvSpPr>
        <p:spPr>
          <a:xfrm>
            <a:off x="1723465" y="11477483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Cestovné</a:t>
            </a:r>
          </a:p>
        </p:txBody>
      </p:sp>
      <p:sp>
        <p:nvSpPr>
          <p:cNvPr id="1365" name="TextBox1364"/>
          <p:cNvSpPr>
            <a:spLocks noGrp="1"/>
          </p:cNvSpPr>
          <p:nvPr>
            <p:ph/>
          </p:nvPr>
        </p:nvSpPr>
        <p:spPr>
          <a:xfrm>
            <a:off x="4601105" y="1147748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66" name="TextBox1365"/>
          <p:cNvSpPr>
            <a:spLocks noGrp="1"/>
          </p:cNvSpPr>
          <p:nvPr>
            <p:ph/>
          </p:nvPr>
        </p:nvSpPr>
        <p:spPr>
          <a:xfrm>
            <a:off x="5712287" y="1147748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67" name="TextBox1366"/>
          <p:cNvSpPr>
            <a:spLocks noGrp="1"/>
          </p:cNvSpPr>
          <p:nvPr>
            <p:ph/>
          </p:nvPr>
        </p:nvSpPr>
        <p:spPr>
          <a:xfrm>
            <a:off x="6823469" y="1147748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368" name="TextBox1367"/>
          <p:cNvSpPr>
            <a:spLocks noGrp="1"/>
          </p:cNvSpPr>
          <p:nvPr>
            <p:ph/>
          </p:nvPr>
        </p:nvSpPr>
        <p:spPr>
          <a:xfrm>
            <a:off x="7946367" y="1147748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69" name="TextBox1368"/>
          <p:cNvSpPr>
            <a:spLocks noGrp="1"/>
          </p:cNvSpPr>
          <p:nvPr>
            <p:ph/>
          </p:nvPr>
        </p:nvSpPr>
        <p:spPr>
          <a:xfrm>
            <a:off x="476220" y="116815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70" name="TextBox1369"/>
          <p:cNvSpPr>
            <a:spLocks noGrp="1"/>
          </p:cNvSpPr>
          <p:nvPr>
            <p:ph/>
          </p:nvPr>
        </p:nvSpPr>
        <p:spPr>
          <a:xfrm>
            <a:off x="1111181" y="11681577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5175</a:t>
            </a:r>
          </a:p>
        </p:txBody>
      </p:sp>
      <p:sp>
        <p:nvSpPr>
          <p:cNvPr id="1371" name="TextBox1370"/>
          <p:cNvSpPr>
            <a:spLocks noGrp="1"/>
          </p:cNvSpPr>
          <p:nvPr>
            <p:ph/>
          </p:nvPr>
        </p:nvSpPr>
        <p:spPr>
          <a:xfrm>
            <a:off x="1723465" y="11681577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Pohoštění</a:t>
            </a:r>
          </a:p>
        </p:txBody>
      </p:sp>
      <p:sp>
        <p:nvSpPr>
          <p:cNvPr id="1372" name="TextBox1371"/>
          <p:cNvSpPr>
            <a:spLocks noGrp="1"/>
          </p:cNvSpPr>
          <p:nvPr>
            <p:ph/>
          </p:nvPr>
        </p:nvSpPr>
        <p:spPr>
          <a:xfrm>
            <a:off x="4601105" y="116815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8 500,00 </a:t>
            </a:r>
          </a:p>
        </p:txBody>
      </p:sp>
      <p:sp>
        <p:nvSpPr>
          <p:cNvPr id="1373" name="TextBox1372"/>
          <p:cNvSpPr>
            <a:spLocks noGrp="1"/>
          </p:cNvSpPr>
          <p:nvPr>
            <p:ph/>
          </p:nvPr>
        </p:nvSpPr>
        <p:spPr>
          <a:xfrm>
            <a:off x="5712287" y="116815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8 500,00 </a:t>
            </a:r>
          </a:p>
        </p:txBody>
      </p:sp>
      <p:sp>
        <p:nvSpPr>
          <p:cNvPr id="1374" name="TextBox1373"/>
          <p:cNvSpPr>
            <a:spLocks noGrp="1"/>
          </p:cNvSpPr>
          <p:nvPr>
            <p:ph/>
          </p:nvPr>
        </p:nvSpPr>
        <p:spPr>
          <a:xfrm>
            <a:off x="6823469" y="116815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5 670,00 </a:t>
            </a:r>
          </a:p>
        </p:txBody>
      </p:sp>
      <p:sp>
        <p:nvSpPr>
          <p:cNvPr id="1375" name="TextBox1374"/>
          <p:cNvSpPr>
            <a:spLocks noGrp="1"/>
          </p:cNvSpPr>
          <p:nvPr>
            <p:ph/>
          </p:nvPr>
        </p:nvSpPr>
        <p:spPr>
          <a:xfrm>
            <a:off x="7946367" y="1168157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8 500,00 </a:t>
            </a:r>
          </a:p>
        </p:txBody>
      </p:sp>
      <p:sp>
        <p:nvSpPr>
          <p:cNvPr id="1376" name="TextBox1375"/>
          <p:cNvSpPr>
            <a:spLocks noGrp="1"/>
          </p:cNvSpPr>
          <p:nvPr>
            <p:ph/>
          </p:nvPr>
        </p:nvSpPr>
        <p:spPr>
          <a:xfrm>
            <a:off x="476220" y="1188567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77" name="TextBox1376"/>
          <p:cNvSpPr>
            <a:spLocks noGrp="1"/>
          </p:cNvSpPr>
          <p:nvPr>
            <p:ph/>
          </p:nvPr>
        </p:nvSpPr>
        <p:spPr>
          <a:xfrm>
            <a:off x="1111181" y="1188567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5194</a:t>
            </a:r>
          </a:p>
        </p:txBody>
      </p:sp>
      <p:sp>
        <p:nvSpPr>
          <p:cNvPr id="1378" name="TextBox1377"/>
          <p:cNvSpPr>
            <a:spLocks noGrp="1"/>
          </p:cNvSpPr>
          <p:nvPr>
            <p:ph/>
          </p:nvPr>
        </p:nvSpPr>
        <p:spPr>
          <a:xfrm>
            <a:off x="1723465" y="1188567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Výdaje na věcné dary</a:t>
            </a:r>
          </a:p>
        </p:txBody>
      </p:sp>
      <p:sp>
        <p:nvSpPr>
          <p:cNvPr id="1379" name="TextBox1378"/>
          <p:cNvSpPr>
            <a:spLocks noGrp="1"/>
          </p:cNvSpPr>
          <p:nvPr>
            <p:ph/>
          </p:nvPr>
        </p:nvSpPr>
        <p:spPr>
          <a:xfrm>
            <a:off x="4601105" y="1188567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7 000,00 </a:t>
            </a:r>
          </a:p>
        </p:txBody>
      </p:sp>
      <p:sp>
        <p:nvSpPr>
          <p:cNvPr id="1380" name="TextBox1379"/>
          <p:cNvSpPr>
            <a:spLocks noGrp="1"/>
          </p:cNvSpPr>
          <p:nvPr>
            <p:ph/>
          </p:nvPr>
        </p:nvSpPr>
        <p:spPr>
          <a:xfrm>
            <a:off x="5712287" y="1188567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7 000,00 </a:t>
            </a:r>
          </a:p>
        </p:txBody>
      </p:sp>
      <p:sp>
        <p:nvSpPr>
          <p:cNvPr id="1381" name="TextBox1380"/>
          <p:cNvSpPr>
            <a:spLocks noGrp="1"/>
          </p:cNvSpPr>
          <p:nvPr>
            <p:ph/>
          </p:nvPr>
        </p:nvSpPr>
        <p:spPr>
          <a:xfrm>
            <a:off x="6823469" y="1188567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4 729,89 </a:t>
            </a:r>
          </a:p>
        </p:txBody>
      </p:sp>
      <p:sp>
        <p:nvSpPr>
          <p:cNvPr id="1382" name="TextBox1381"/>
          <p:cNvSpPr>
            <a:spLocks noGrp="1"/>
          </p:cNvSpPr>
          <p:nvPr>
            <p:ph/>
          </p:nvPr>
        </p:nvSpPr>
        <p:spPr>
          <a:xfrm>
            <a:off x="7946367" y="1188567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7 000,00 </a:t>
            </a:r>
          </a:p>
        </p:txBody>
      </p:sp>
      <p:sp>
        <p:nvSpPr>
          <p:cNvPr id="1383" name="TextBox1382"/>
          <p:cNvSpPr>
            <a:spLocks noGrp="1"/>
          </p:cNvSpPr>
          <p:nvPr>
            <p:ph/>
          </p:nvPr>
        </p:nvSpPr>
        <p:spPr>
          <a:xfrm>
            <a:off x="476220" y="1208976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84" name="TextBox1383"/>
          <p:cNvSpPr>
            <a:spLocks noGrp="1"/>
          </p:cNvSpPr>
          <p:nvPr>
            <p:ph/>
          </p:nvPr>
        </p:nvSpPr>
        <p:spPr>
          <a:xfrm>
            <a:off x="1111181" y="1208976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5222</a:t>
            </a:r>
          </a:p>
        </p:txBody>
      </p:sp>
      <p:sp>
        <p:nvSpPr>
          <p:cNvPr id="1385" name="TextBox1384"/>
          <p:cNvSpPr>
            <a:spLocks noGrp="1"/>
          </p:cNvSpPr>
          <p:nvPr>
            <p:ph/>
          </p:nvPr>
        </p:nvSpPr>
        <p:spPr>
          <a:xfrm>
            <a:off x="1723465" y="1208976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Neinvestiční transfery spolkům</a:t>
            </a:r>
          </a:p>
        </p:txBody>
      </p:sp>
      <p:sp>
        <p:nvSpPr>
          <p:cNvPr id="1386" name="TextBox1385"/>
          <p:cNvSpPr>
            <a:spLocks noGrp="1"/>
          </p:cNvSpPr>
          <p:nvPr>
            <p:ph/>
          </p:nvPr>
        </p:nvSpPr>
        <p:spPr>
          <a:xfrm>
            <a:off x="4601105" y="120897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387" name="TextBox1386"/>
          <p:cNvSpPr>
            <a:spLocks noGrp="1"/>
          </p:cNvSpPr>
          <p:nvPr>
            <p:ph/>
          </p:nvPr>
        </p:nvSpPr>
        <p:spPr>
          <a:xfrm>
            <a:off x="5712287" y="120897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88" name="TextBox1387"/>
          <p:cNvSpPr>
            <a:spLocks noGrp="1"/>
          </p:cNvSpPr>
          <p:nvPr>
            <p:ph/>
          </p:nvPr>
        </p:nvSpPr>
        <p:spPr>
          <a:xfrm>
            <a:off x="6823469" y="120897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89" name="TextBox1388"/>
          <p:cNvSpPr>
            <a:spLocks noGrp="1"/>
          </p:cNvSpPr>
          <p:nvPr>
            <p:ph/>
          </p:nvPr>
        </p:nvSpPr>
        <p:spPr>
          <a:xfrm>
            <a:off x="7946367" y="1208976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390" name="TextBox1389"/>
          <p:cNvSpPr>
            <a:spLocks noGrp="1"/>
          </p:cNvSpPr>
          <p:nvPr>
            <p:ph/>
          </p:nvPr>
        </p:nvSpPr>
        <p:spPr>
          <a:xfrm>
            <a:off x="476220" y="1229386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391" name="TextBox1390"/>
          <p:cNvSpPr>
            <a:spLocks noGrp="1"/>
          </p:cNvSpPr>
          <p:nvPr>
            <p:ph/>
          </p:nvPr>
        </p:nvSpPr>
        <p:spPr>
          <a:xfrm>
            <a:off x="1111181" y="1229386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5321</a:t>
            </a:r>
          </a:p>
        </p:txBody>
      </p:sp>
      <p:sp>
        <p:nvSpPr>
          <p:cNvPr id="1392" name="TextBox1391"/>
          <p:cNvSpPr>
            <a:spLocks noGrp="1"/>
          </p:cNvSpPr>
          <p:nvPr>
            <p:ph/>
          </p:nvPr>
        </p:nvSpPr>
        <p:spPr>
          <a:xfrm>
            <a:off x="1723465" y="12293861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Neinvestiční transfery obcím</a:t>
            </a:r>
          </a:p>
        </p:txBody>
      </p:sp>
      <p:sp>
        <p:nvSpPr>
          <p:cNvPr id="1393" name="TextBox1392"/>
          <p:cNvSpPr>
            <a:spLocks noGrp="1"/>
          </p:cNvSpPr>
          <p:nvPr>
            <p:ph/>
          </p:nvPr>
        </p:nvSpPr>
        <p:spPr>
          <a:xfrm>
            <a:off x="4601105" y="1229386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394" name="TextBox1393"/>
          <p:cNvSpPr>
            <a:spLocks noGrp="1"/>
          </p:cNvSpPr>
          <p:nvPr>
            <p:ph/>
          </p:nvPr>
        </p:nvSpPr>
        <p:spPr>
          <a:xfrm>
            <a:off x="5712287" y="1229386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sp>
        <p:nvSpPr>
          <p:cNvPr id="1395" name="TextBox1394"/>
          <p:cNvSpPr>
            <a:spLocks noGrp="1"/>
          </p:cNvSpPr>
          <p:nvPr>
            <p:ph/>
          </p:nvPr>
        </p:nvSpPr>
        <p:spPr>
          <a:xfrm>
            <a:off x="6823469" y="1229386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1 300,00 </a:t>
            </a:r>
          </a:p>
        </p:txBody>
      </p:sp>
      <p:sp>
        <p:nvSpPr>
          <p:cNvPr id="1396" name="TextBox1395"/>
          <p:cNvSpPr>
            <a:spLocks noGrp="1"/>
          </p:cNvSpPr>
          <p:nvPr>
            <p:ph/>
          </p:nvPr>
        </p:nvSpPr>
        <p:spPr>
          <a:xfrm>
            <a:off x="7946367" y="1229386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2 000,00 </a:t>
            </a:r>
          </a:p>
        </p:txBody>
      </p:sp>
      <p:pic>
        <p:nvPicPr>
          <p:cNvPr id="2" name="Picture4" descr="Picture139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7253" y="12648554"/>
            <a:ext cx="1089909" cy="341285"/>
          </a:xfrm>
          <a:prstGeom prst="rect">
            <a:avLst/>
          </a:prstGeom>
          <a:noFill/>
        </p:spPr>
      </p:pic>
      <p:sp>
        <p:nvSpPr>
          <p:cNvPr id="1398" name="TextBox1397"/>
          <p:cNvSpPr>
            <a:spLocks noGrp="1"/>
          </p:cNvSpPr>
          <p:nvPr>
            <p:ph/>
          </p:nvPr>
        </p:nvSpPr>
        <p:spPr>
          <a:xfrm>
            <a:off x="4260189" y="12669582"/>
            <a:ext cx="1004037" cy="291083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700" b="0" i="0">
                <a:solidFill>
                  <a:srgbClr val="010101"/>
                </a:solidFill>
                <a:latin typeface="tahoma"/>
              </a:rPr>
              <a:t>Strana
6 z 8</a:t>
            </a:r>
          </a:p>
        </p:txBody>
      </p:sp>
      <p:sp>
        <p:nvSpPr>
          <p:cNvPr id="1399" name="TextBox1398"/>
          <p:cNvSpPr>
            <a:spLocks noGrp="1"/>
          </p:cNvSpPr>
          <p:nvPr>
            <p:ph/>
          </p:nvPr>
        </p:nvSpPr>
        <p:spPr>
          <a:xfrm>
            <a:off x="8000780" y="12657582"/>
            <a:ext cx="1070092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700" b="0" i="0">
                <a:solidFill>
                  <a:srgbClr val="010101"/>
                </a:solidFill>
                <a:latin typeface="Tahoma"/>
              </a:rPr>
              <a:t>07.11.2022
8:23:33</a:t>
            </a:r>
          </a:p>
        </p:txBody>
      </p:sp>
      <p:sp>
        <p:nvSpPr>
          <p:cNvPr id="1400" name="TextBox1399"/>
          <p:cNvSpPr>
            <a:spLocks noGrp="1"/>
          </p:cNvSpPr>
          <p:nvPr>
            <p:ph/>
          </p:nvPr>
        </p:nvSpPr>
        <p:spPr>
          <a:xfrm>
            <a:off x="453543" y="12669585"/>
            <a:ext cx="3657248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Z dat systému GINIS Express vytiskl Dagmar Míková
Finanční okruhy - Účetnictví 7.07.0 (Hřibojedy), verze: 2020.02.D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0" name="Picture4" descr="Picture140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43" y="514771"/>
            <a:ext cx="8585297" cy="725670"/>
          </a:xfrm>
          <a:prstGeom prst="rect">
            <a:avLst/>
          </a:prstGeom>
          <a:noFill/>
        </p:spPr>
      </p:pic>
      <p:sp>
        <p:nvSpPr>
          <p:cNvPr id="1402" name="TextBox1401"/>
          <p:cNvSpPr>
            <a:spLocks noGrp="1"/>
          </p:cNvSpPr>
          <p:nvPr>
            <p:ph/>
          </p:nvPr>
        </p:nvSpPr>
        <p:spPr>
          <a:xfrm>
            <a:off x="510897" y="897448"/>
            <a:ext cx="8458581" cy="31748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endParaRPr lang="en-US" sz="1400" b="1" i="0" dirty="0">
              <a:solidFill>
                <a:srgbClr val="010101"/>
              </a:solidFill>
              <a:latin typeface="tahoma"/>
            </a:endParaRPr>
          </a:p>
        </p:txBody>
      </p:sp>
      <p:sp>
        <p:nvSpPr>
          <p:cNvPr id="1403" name="TextBox1402"/>
          <p:cNvSpPr>
            <a:spLocks noGrp="1"/>
          </p:cNvSpPr>
          <p:nvPr>
            <p:ph/>
          </p:nvPr>
        </p:nvSpPr>
        <p:spPr>
          <a:xfrm>
            <a:off x="521150" y="554551"/>
            <a:ext cx="29669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IČO:</a:t>
            </a:r>
          </a:p>
        </p:txBody>
      </p:sp>
      <p:sp>
        <p:nvSpPr>
          <p:cNvPr id="1404" name="TextBox1403"/>
          <p:cNvSpPr>
            <a:spLocks noGrp="1"/>
          </p:cNvSpPr>
          <p:nvPr>
            <p:ph/>
          </p:nvPr>
        </p:nvSpPr>
        <p:spPr>
          <a:xfrm>
            <a:off x="2064519" y="554551"/>
            <a:ext cx="80050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Obch. jméno:</a:t>
            </a:r>
          </a:p>
        </p:txBody>
      </p:sp>
      <p:sp>
        <p:nvSpPr>
          <p:cNvPr id="1405" name="TextBox1404"/>
          <p:cNvSpPr>
            <a:spLocks noGrp="1"/>
          </p:cNvSpPr>
          <p:nvPr>
            <p:ph/>
          </p:nvPr>
        </p:nvSpPr>
        <p:spPr>
          <a:xfrm>
            <a:off x="900189" y="580157"/>
            <a:ext cx="1052694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>
                <a:solidFill>
                  <a:srgbClr val="010101"/>
                </a:solidFill>
                <a:latin typeface="Tahoma"/>
              </a:rPr>
              <a:t>00581011</a:t>
            </a:r>
          </a:p>
        </p:txBody>
      </p:sp>
      <p:sp>
        <p:nvSpPr>
          <p:cNvPr id="1406" name="TextBox1405"/>
          <p:cNvSpPr>
            <a:spLocks noGrp="1"/>
          </p:cNvSpPr>
          <p:nvPr>
            <p:ph/>
          </p:nvPr>
        </p:nvSpPr>
        <p:spPr>
          <a:xfrm>
            <a:off x="2979591" y="580157"/>
            <a:ext cx="5776280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>
                <a:solidFill>
                  <a:srgbClr val="010101"/>
                </a:solidFill>
                <a:latin typeface="Tahoma"/>
              </a:rPr>
              <a:t>Obec Hřibojedy</a:t>
            </a:r>
          </a:p>
        </p:txBody>
      </p:sp>
      <p:sp>
        <p:nvSpPr>
          <p:cNvPr id="1407" name="TextBox1406"/>
          <p:cNvSpPr>
            <a:spLocks noGrp="1"/>
          </p:cNvSpPr>
          <p:nvPr>
            <p:ph/>
          </p:nvPr>
        </p:nvSpPr>
        <p:spPr>
          <a:xfrm>
            <a:off x="477543" y="1610079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1408" name="TextBox1407"/>
          <p:cNvSpPr>
            <a:spLocks noGrp="1"/>
          </p:cNvSpPr>
          <p:nvPr>
            <p:ph/>
          </p:nvPr>
        </p:nvSpPr>
        <p:spPr>
          <a:xfrm>
            <a:off x="476220" y="1632756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1409" name="TextBox1408"/>
          <p:cNvSpPr>
            <a:spLocks noGrp="1"/>
          </p:cNvSpPr>
          <p:nvPr>
            <p:ph/>
          </p:nvPr>
        </p:nvSpPr>
        <p:spPr>
          <a:xfrm>
            <a:off x="1088504" y="1632756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1410" name="TextBox1409"/>
          <p:cNvSpPr>
            <a:spLocks noGrp="1"/>
          </p:cNvSpPr>
          <p:nvPr>
            <p:ph/>
          </p:nvPr>
        </p:nvSpPr>
        <p:spPr>
          <a:xfrm>
            <a:off x="1723465" y="1632756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1411" name="TextBox1410"/>
          <p:cNvSpPr>
            <a:spLocks noGrp="1"/>
          </p:cNvSpPr>
          <p:nvPr>
            <p:ph/>
          </p:nvPr>
        </p:nvSpPr>
        <p:spPr>
          <a:xfrm>
            <a:off x="4555751" y="1632756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1412" name="TextBox1411"/>
          <p:cNvSpPr>
            <a:spLocks noGrp="1"/>
          </p:cNvSpPr>
          <p:nvPr>
            <p:ph/>
          </p:nvPr>
        </p:nvSpPr>
        <p:spPr>
          <a:xfrm>
            <a:off x="5689610" y="1632756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1413" name="TextBox1412"/>
          <p:cNvSpPr>
            <a:spLocks noGrp="1"/>
          </p:cNvSpPr>
          <p:nvPr>
            <p:ph/>
          </p:nvPr>
        </p:nvSpPr>
        <p:spPr>
          <a:xfrm>
            <a:off x="6800792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1414" name="TextBox1413"/>
          <p:cNvSpPr>
            <a:spLocks noGrp="1"/>
          </p:cNvSpPr>
          <p:nvPr>
            <p:ph/>
          </p:nvPr>
        </p:nvSpPr>
        <p:spPr>
          <a:xfrm>
            <a:off x="476220" y="1315276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II. Rozpočtové výdaje</a:t>
            </a:r>
          </a:p>
        </p:txBody>
      </p:sp>
      <p:sp>
        <p:nvSpPr>
          <p:cNvPr id="1415" name="TextBox1414"/>
          <p:cNvSpPr>
            <a:spLocks noGrp="1"/>
          </p:cNvSpPr>
          <p:nvPr>
            <p:ph/>
          </p:nvPr>
        </p:nvSpPr>
        <p:spPr>
          <a:xfrm>
            <a:off x="7911974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1416" name="TextBox1415"/>
          <p:cNvSpPr>
            <a:spLocks noGrp="1"/>
          </p:cNvSpPr>
          <p:nvPr>
            <p:ph/>
          </p:nvPr>
        </p:nvSpPr>
        <p:spPr>
          <a:xfrm>
            <a:off x="476220" y="240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417" name="TextBox1416"/>
          <p:cNvSpPr>
            <a:spLocks noGrp="1"/>
          </p:cNvSpPr>
          <p:nvPr>
            <p:ph/>
          </p:nvPr>
        </p:nvSpPr>
        <p:spPr>
          <a:xfrm>
            <a:off x="1111181" y="240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5329</a:t>
            </a:r>
          </a:p>
        </p:txBody>
      </p:sp>
      <p:sp>
        <p:nvSpPr>
          <p:cNvPr id="1418" name="TextBox1417"/>
          <p:cNvSpPr>
            <a:spLocks noGrp="1"/>
          </p:cNvSpPr>
          <p:nvPr>
            <p:ph/>
          </p:nvPr>
        </p:nvSpPr>
        <p:spPr>
          <a:xfrm>
            <a:off x="1723465" y="2403781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neinv. transfery rozpočtům územní úrovně</a:t>
            </a:r>
          </a:p>
        </p:txBody>
      </p:sp>
      <p:sp>
        <p:nvSpPr>
          <p:cNvPr id="1419" name="TextBox1418"/>
          <p:cNvSpPr>
            <a:spLocks noGrp="1"/>
          </p:cNvSpPr>
          <p:nvPr>
            <p:ph/>
          </p:nvPr>
        </p:nvSpPr>
        <p:spPr>
          <a:xfrm>
            <a:off x="4601105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15 000,00 </a:t>
            </a:r>
          </a:p>
        </p:txBody>
      </p:sp>
      <p:sp>
        <p:nvSpPr>
          <p:cNvPr id="1420" name="TextBox1419"/>
          <p:cNvSpPr>
            <a:spLocks noGrp="1"/>
          </p:cNvSpPr>
          <p:nvPr>
            <p:ph/>
          </p:nvPr>
        </p:nvSpPr>
        <p:spPr>
          <a:xfrm>
            <a:off x="5712287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19 900,00 </a:t>
            </a:r>
          </a:p>
        </p:txBody>
      </p:sp>
      <p:sp>
        <p:nvSpPr>
          <p:cNvPr id="1421" name="TextBox1420"/>
          <p:cNvSpPr>
            <a:spLocks noGrp="1"/>
          </p:cNvSpPr>
          <p:nvPr>
            <p:ph/>
          </p:nvPr>
        </p:nvSpPr>
        <p:spPr>
          <a:xfrm>
            <a:off x="6823469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19 900,00 </a:t>
            </a:r>
          </a:p>
        </p:txBody>
      </p:sp>
      <p:sp>
        <p:nvSpPr>
          <p:cNvPr id="1422" name="TextBox1421"/>
          <p:cNvSpPr>
            <a:spLocks noGrp="1"/>
          </p:cNvSpPr>
          <p:nvPr>
            <p:ph/>
          </p:nvPr>
        </p:nvSpPr>
        <p:spPr>
          <a:xfrm>
            <a:off x="7946367" y="240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19 900,00 </a:t>
            </a:r>
          </a:p>
        </p:txBody>
      </p:sp>
      <p:sp>
        <p:nvSpPr>
          <p:cNvPr id="1423" name="TextBox1422"/>
          <p:cNvSpPr>
            <a:spLocks noGrp="1"/>
          </p:cNvSpPr>
          <p:nvPr>
            <p:ph/>
          </p:nvPr>
        </p:nvSpPr>
        <p:spPr>
          <a:xfrm>
            <a:off x="476220" y="276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424" name="TextBox1423"/>
          <p:cNvSpPr>
            <a:spLocks noGrp="1"/>
          </p:cNvSpPr>
          <p:nvPr>
            <p:ph/>
          </p:nvPr>
        </p:nvSpPr>
        <p:spPr>
          <a:xfrm>
            <a:off x="1111181" y="276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5339</a:t>
            </a:r>
          </a:p>
        </p:txBody>
      </p:sp>
      <p:sp>
        <p:nvSpPr>
          <p:cNvPr id="1425" name="TextBox1424"/>
          <p:cNvSpPr>
            <a:spLocks noGrp="1"/>
          </p:cNvSpPr>
          <p:nvPr>
            <p:ph/>
          </p:nvPr>
        </p:nvSpPr>
        <p:spPr>
          <a:xfrm>
            <a:off x="1723465" y="2763781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Neinvest. transfery cizím příspěvkovým organizacím</a:t>
            </a:r>
          </a:p>
        </p:txBody>
      </p:sp>
      <p:sp>
        <p:nvSpPr>
          <p:cNvPr id="1426" name="TextBox1425"/>
          <p:cNvSpPr>
            <a:spLocks noGrp="1"/>
          </p:cNvSpPr>
          <p:nvPr>
            <p:ph/>
          </p:nvPr>
        </p:nvSpPr>
        <p:spPr>
          <a:xfrm>
            <a:off x="4601105" y="276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27" name="TextBox1426"/>
          <p:cNvSpPr>
            <a:spLocks noGrp="1"/>
          </p:cNvSpPr>
          <p:nvPr>
            <p:ph/>
          </p:nvPr>
        </p:nvSpPr>
        <p:spPr>
          <a:xfrm>
            <a:off x="5712287" y="276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428" name="TextBox1427"/>
          <p:cNvSpPr>
            <a:spLocks noGrp="1"/>
          </p:cNvSpPr>
          <p:nvPr>
            <p:ph/>
          </p:nvPr>
        </p:nvSpPr>
        <p:spPr>
          <a:xfrm>
            <a:off x="6823469" y="276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429" name="TextBox1428"/>
          <p:cNvSpPr>
            <a:spLocks noGrp="1"/>
          </p:cNvSpPr>
          <p:nvPr>
            <p:ph/>
          </p:nvPr>
        </p:nvSpPr>
        <p:spPr>
          <a:xfrm>
            <a:off x="7946367" y="276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5 000,00 </a:t>
            </a:r>
          </a:p>
        </p:txBody>
      </p:sp>
      <p:sp>
        <p:nvSpPr>
          <p:cNvPr id="1430" name="TextBox1429"/>
          <p:cNvSpPr>
            <a:spLocks noGrp="1"/>
          </p:cNvSpPr>
          <p:nvPr>
            <p:ph/>
          </p:nvPr>
        </p:nvSpPr>
        <p:spPr>
          <a:xfrm>
            <a:off x="476220" y="312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431" name="TextBox1430"/>
          <p:cNvSpPr>
            <a:spLocks noGrp="1"/>
          </p:cNvSpPr>
          <p:nvPr>
            <p:ph/>
          </p:nvPr>
        </p:nvSpPr>
        <p:spPr>
          <a:xfrm>
            <a:off x="1111181" y="3123781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5362</a:t>
            </a:r>
          </a:p>
        </p:txBody>
      </p:sp>
      <p:sp>
        <p:nvSpPr>
          <p:cNvPr id="1432" name="TextBox1431"/>
          <p:cNvSpPr>
            <a:spLocks noGrp="1"/>
          </p:cNvSpPr>
          <p:nvPr>
            <p:ph/>
          </p:nvPr>
        </p:nvSpPr>
        <p:spPr>
          <a:xfrm>
            <a:off x="1723465" y="3123781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Platby daní státnímu rozpočtu</a:t>
            </a:r>
          </a:p>
        </p:txBody>
      </p:sp>
      <p:sp>
        <p:nvSpPr>
          <p:cNvPr id="1433" name="TextBox1432"/>
          <p:cNvSpPr>
            <a:spLocks noGrp="1"/>
          </p:cNvSpPr>
          <p:nvPr>
            <p:ph/>
          </p:nvPr>
        </p:nvSpPr>
        <p:spPr>
          <a:xfrm>
            <a:off x="4601105" y="312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434" name="TextBox1433"/>
          <p:cNvSpPr>
            <a:spLocks noGrp="1"/>
          </p:cNvSpPr>
          <p:nvPr>
            <p:ph/>
          </p:nvPr>
        </p:nvSpPr>
        <p:spPr>
          <a:xfrm>
            <a:off x="5712287" y="312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435" name="TextBox1434"/>
          <p:cNvSpPr>
            <a:spLocks noGrp="1"/>
          </p:cNvSpPr>
          <p:nvPr>
            <p:ph/>
          </p:nvPr>
        </p:nvSpPr>
        <p:spPr>
          <a:xfrm>
            <a:off x="6823469" y="312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36" name="TextBox1435"/>
          <p:cNvSpPr>
            <a:spLocks noGrp="1"/>
          </p:cNvSpPr>
          <p:nvPr>
            <p:ph/>
          </p:nvPr>
        </p:nvSpPr>
        <p:spPr>
          <a:xfrm>
            <a:off x="7946367" y="312378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37" name="TextBox1436"/>
          <p:cNvSpPr>
            <a:spLocks noGrp="1"/>
          </p:cNvSpPr>
          <p:nvPr>
            <p:ph/>
          </p:nvPr>
        </p:nvSpPr>
        <p:spPr>
          <a:xfrm>
            <a:off x="476220" y="33278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438" name="TextBox1437"/>
          <p:cNvSpPr>
            <a:spLocks noGrp="1"/>
          </p:cNvSpPr>
          <p:nvPr>
            <p:ph/>
          </p:nvPr>
        </p:nvSpPr>
        <p:spPr>
          <a:xfrm>
            <a:off x="1111181" y="33278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5365</a:t>
            </a:r>
          </a:p>
        </p:txBody>
      </p:sp>
      <p:sp>
        <p:nvSpPr>
          <p:cNvPr id="1439" name="TextBox1438"/>
          <p:cNvSpPr>
            <a:spLocks noGrp="1"/>
          </p:cNvSpPr>
          <p:nvPr>
            <p:ph/>
          </p:nvPr>
        </p:nvSpPr>
        <p:spPr>
          <a:xfrm>
            <a:off x="1723465" y="3327875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Platby daní krajům, obcím a státním fondům</a:t>
            </a:r>
          </a:p>
        </p:txBody>
      </p:sp>
      <p:sp>
        <p:nvSpPr>
          <p:cNvPr id="1440" name="TextBox1439"/>
          <p:cNvSpPr>
            <a:spLocks noGrp="1"/>
          </p:cNvSpPr>
          <p:nvPr>
            <p:ph/>
          </p:nvPr>
        </p:nvSpPr>
        <p:spPr>
          <a:xfrm>
            <a:off x="4601105" y="332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441" name="TextBox1440"/>
          <p:cNvSpPr>
            <a:spLocks noGrp="1"/>
          </p:cNvSpPr>
          <p:nvPr>
            <p:ph/>
          </p:nvPr>
        </p:nvSpPr>
        <p:spPr>
          <a:xfrm>
            <a:off x="5712287" y="332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442" name="TextBox1441"/>
          <p:cNvSpPr>
            <a:spLocks noGrp="1"/>
          </p:cNvSpPr>
          <p:nvPr>
            <p:ph/>
          </p:nvPr>
        </p:nvSpPr>
        <p:spPr>
          <a:xfrm>
            <a:off x="6823469" y="332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443" name="TextBox1442"/>
          <p:cNvSpPr>
            <a:spLocks noGrp="1"/>
          </p:cNvSpPr>
          <p:nvPr>
            <p:ph/>
          </p:nvPr>
        </p:nvSpPr>
        <p:spPr>
          <a:xfrm>
            <a:off x="7946367" y="332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44" name="TextBox1443"/>
          <p:cNvSpPr>
            <a:spLocks noGrp="1"/>
          </p:cNvSpPr>
          <p:nvPr>
            <p:ph/>
          </p:nvPr>
        </p:nvSpPr>
        <p:spPr>
          <a:xfrm>
            <a:off x="476220" y="36878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445" name="TextBox1444"/>
          <p:cNvSpPr>
            <a:spLocks noGrp="1"/>
          </p:cNvSpPr>
          <p:nvPr>
            <p:ph/>
          </p:nvPr>
        </p:nvSpPr>
        <p:spPr>
          <a:xfrm>
            <a:off x="1111181" y="36878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5424</a:t>
            </a:r>
          </a:p>
        </p:txBody>
      </p:sp>
      <p:sp>
        <p:nvSpPr>
          <p:cNvPr id="1446" name="TextBox1445"/>
          <p:cNvSpPr>
            <a:spLocks noGrp="1"/>
          </p:cNvSpPr>
          <p:nvPr>
            <p:ph/>
          </p:nvPr>
        </p:nvSpPr>
        <p:spPr>
          <a:xfrm>
            <a:off x="1723465" y="3687875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Náhrady mezd a přísp. v době nemoci nebo karantény</a:t>
            </a:r>
          </a:p>
        </p:txBody>
      </p:sp>
      <p:sp>
        <p:nvSpPr>
          <p:cNvPr id="1447" name="TextBox1446"/>
          <p:cNvSpPr>
            <a:spLocks noGrp="1"/>
          </p:cNvSpPr>
          <p:nvPr>
            <p:ph/>
          </p:nvPr>
        </p:nvSpPr>
        <p:spPr>
          <a:xfrm>
            <a:off x="4601105" y="368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48" name="TextBox1447"/>
          <p:cNvSpPr>
            <a:spLocks noGrp="1"/>
          </p:cNvSpPr>
          <p:nvPr>
            <p:ph/>
          </p:nvPr>
        </p:nvSpPr>
        <p:spPr>
          <a:xfrm>
            <a:off x="5712287" y="368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2 860,00 </a:t>
            </a:r>
          </a:p>
        </p:txBody>
      </p:sp>
      <p:sp>
        <p:nvSpPr>
          <p:cNvPr id="1449" name="TextBox1448"/>
          <p:cNvSpPr>
            <a:spLocks noGrp="1"/>
          </p:cNvSpPr>
          <p:nvPr>
            <p:ph/>
          </p:nvPr>
        </p:nvSpPr>
        <p:spPr>
          <a:xfrm>
            <a:off x="6823469" y="368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2 855,00 </a:t>
            </a:r>
          </a:p>
        </p:txBody>
      </p:sp>
      <p:sp>
        <p:nvSpPr>
          <p:cNvPr id="1450" name="TextBox1449"/>
          <p:cNvSpPr>
            <a:spLocks noGrp="1"/>
          </p:cNvSpPr>
          <p:nvPr>
            <p:ph/>
          </p:nvPr>
        </p:nvSpPr>
        <p:spPr>
          <a:xfrm>
            <a:off x="7946367" y="368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451" name="TextBox1450"/>
          <p:cNvSpPr>
            <a:spLocks noGrp="1"/>
          </p:cNvSpPr>
          <p:nvPr>
            <p:ph/>
          </p:nvPr>
        </p:nvSpPr>
        <p:spPr>
          <a:xfrm>
            <a:off x="476220" y="40478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452" name="TextBox1451"/>
          <p:cNvSpPr>
            <a:spLocks noGrp="1"/>
          </p:cNvSpPr>
          <p:nvPr>
            <p:ph/>
          </p:nvPr>
        </p:nvSpPr>
        <p:spPr>
          <a:xfrm>
            <a:off x="1111181" y="404787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5492</a:t>
            </a:r>
          </a:p>
        </p:txBody>
      </p:sp>
      <p:sp>
        <p:nvSpPr>
          <p:cNvPr id="1453" name="TextBox1452"/>
          <p:cNvSpPr>
            <a:spLocks noGrp="1"/>
          </p:cNvSpPr>
          <p:nvPr>
            <p:ph/>
          </p:nvPr>
        </p:nvSpPr>
        <p:spPr>
          <a:xfrm>
            <a:off x="1723465" y="404787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Dary fyzickým osobám</a:t>
            </a:r>
          </a:p>
        </p:txBody>
      </p:sp>
      <p:sp>
        <p:nvSpPr>
          <p:cNvPr id="1454" name="TextBox1453"/>
          <p:cNvSpPr>
            <a:spLocks noGrp="1"/>
          </p:cNvSpPr>
          <p:nvPr>
            <p:ph/>
          </p:nvPr>
        </p:nvSpPr>
        <p:spPr>
          <a:xfrm>
            <a:off x="4601105" y="404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455" name="TextBox1454"/>
          <p:cNvSpPr>
            <a:spLocks noGrp="1"/>
          </p:cNvSpPr>
          <p:nvPr>
            <p:ph/>
          </p:nvPr>
        </p:nvSpPr>
        <p:spPr>
          <a:xfrm>
            <a:off x="5712287" y="404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456" name="TextBox1455"/>
          <p:cNvSpPr>
            <a:spLocks noGrp="1"/>
          </p:cNvSpPr>
          <p:nvPr>
            <p:ph/>
          </p:nvPr>
        </p:nvSpPr>
        <p:spPr>
          <a:xfrm>
            <a:off x="6823469" y="404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57" name="TextBox1456"/>
          <p:cNvSpPr>
            <a:spLocks noGrp="1"/>
          </p:cNvSpPr>
          <p:nvPr>
            <p:ph/>
          </p:nvPr>
        </p:nvSpPr>
        <p:spPr>
          <a:xfrm>
            <a:off x="7946367" y="404787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3 000,00 </a:t>
            </a:r>
          </a:p>
        </p:txBody>
      </p:sp>
      <p:sp>
        <p:nvSpPr>
          <p:cNvPr id="1458" name="TextBox1457"/>
          <p:cNvSpPr>
            <a:spLocks noGrp="1"/>
          </p:cNvSpPr>
          <p:nvPr>
            <p:ph/>
          </p:nvPr>
        </p:nvSpPr>
        <p:spPr>
          <a:xfrm>
            <a:off x="476220" y="425197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6171</a:t>
            </a:r>
          </a:p>
        </p:txBody>
      </p:sp>
      <p:sp>
        <p:nvSpPr>
          <p:cNvPr id="1459" name="TextBox1458"/>
          <p:cNvSpPr>
            <a:spLocks noGrp="1"/>
          </p:cNvSpPr>
          <p:nvPr>
            <p:ph/>
          </p:nvPr>
        </p:nvSpPr>
        <p:spPr>
          <a:xfrm>
            <a:off x="1111181" y="425197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5901</a:t>
            </a:r>
          </a:p>
        </p:txBody>
      </p:sp>
      <p:sp>
        <p:nvSpPr>
          <p:cNvPr id="1460" name="TextBox1459"/>
          <p:cNvSpPr>
            <a:spLocks noGrp="1"/>
          </p:cNvSpPr>
          <p:nvPr>
            <p:ph/>
          </p:nvPr>
        </p:nvSpPr>
        <p:spPr>
          <a:xfrm>
            <a:off x="1723465" y="425197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Nespecifikované rezervy</a:t>
            </a:r>
          </a:p>
        </p:txBody>
      </p:sp>
      <p:sp>
        <p:nvSpPr>
          <p:cNvPr id="1461" name="TextBox1460"/>
          <p:cNvSpPr>
            <a:spLocks noGrp="1"/>
          </p:cNvSpPr>
          <p:nvPr>
            <p:ph/>
          </p:nvPr>
        </p:nvSpPr>
        <p:spPr>
          <a:xfrm>
            <a:off x="4601105" y="425197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62" name="TextBox1461"/>
          <p:cNvSpPr>
            <a:spLocks noGrp="1"/>
          </p:cNvSpPr>
          <p:nvPr>
            <p:ph/>
          </p:nvPr>
        </p:nvSpPr>
        <p:spPr>
          <a:xfrm>
            <a:off x="5712287" y="425197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63" name="TextBox1462"/>
          <p:cNvSpPr>
            <a:spLocks noGrp="1"/>
          </p:cNvSpPr>
          <p:nvPr>
            <p:ph/>
          </p:nvPr>
        </p:nvSpPr>
        <p:spPr>
          <a:xfrm>
            <a:off x="6823469" y="425197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64" name="TextBox1463"/>
          <p:cNvSpPr>
            <a:spLocks noGrp="1"/>
          </p:cNvSpPr>
          <p:nvPr>
            <p:ph/>
          </p:nvPr>
        </p:nvSpPr>
        <p:spPr>
          <a:xfrm>
            <a:off x="7946367" y="425197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142 410,00 </a:t>
            </a:r>
          </a:p>
        </p:txBody>
      </p:sp>
      <p:sp>
        <p:nvSpPr>
          <p:cNvPr id="1465" name="TextBox1464"/>
          <p:cNvSpPr>
            <a:spLocks noGrp="1"/>
          </p:cNvSpPr>
          <p:nvPr>
            <p:ph/>
          </p:nvPr>
        </p:nvSpPr>
        <p:spPr>
          <a:xfrm>
            <a:off x="476220" y="4502741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6171:</a:t>
            </a:r>
          </a:p>
        </p:txBody>
      </p:sp>
      <p:sp>
        <p:nvSpPr>
          <p:cNvPr id="1466" name="TextBox1465"/>
          <p:cNvSpPr>
            <a:spLocks noGrp="1"/>
          </p:cNvSpPr>
          <p:nvPr>
            <p:ph/>
          </p:nvPr>
        </p:nvSpPr>
        <p:spPr>
          <a:xfrm>
            <a:off x="4601105" y="4502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1 068 780,00 </a:t>
            </a:r>
          </a:p>
        </p:txBody>
      </p:sp>
      <p:sp>
        <p:nvSpPr>
          <p:cNvPr id="1467" name="TextBox1466"/>
          <p:cNvSpPr>
            <a:spLocks noGrp="1"/>
          </p:cNvSpPr>
          <p:nvPr>
            <p:ph/>
          </p:nvPr>
        </p:nvSpPr>
        <p:spPr>
          <a:xfrm>
            <a:off x="5712287" y="4502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1 122 950,00 </a:t>
            </a:r>
          </a:p>
        </p:txBody>
      </p:sp>
      <p:sp>
        <p:nvSpPr>
          <p:cNvPr id="1468" name="TextBox1467"/>
          <p:cNvSpPr>
            <a:spLocks noGrp="1"/>
          </p:cNvSpPr>
          <p:nvPr>
            <p:ph/>
          </p:nvPr>
        </p:nvSpPr>
        <p:spPr>
          <a:xfrm>
            <a:off x="6823469" y="4502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812 983,07 </a:t>
            </a:r>
          </a:p>
        </p:txBody>
      </p:sp>
      <p:sp>
        <p:nvSpPr>
          <p:cNvPr id="1469" name="TextBox1468"/>
          <p:cNvSpPr>
            <a:spLocks noGrp="1"/>
          </p:cNvSpPr>
          <p:nvPr>
            <p:ph/>
          </p:nvPr>
        </p:nvSpPr>
        <p:spPr>
          <a:xfrm>
            <a:off x="7946367" y="4502741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1 381 310,00 </a:t>
            </a:r>
          </a:p>
        </p:txBody>
      </p:sp>
      <p:sp>
        <p:nvSpPr>
          <p:cNvPr id="1470" name="TextBox1469"/>
          <p:cNvSpPr>
            <a:spLocks noGrp="1"/>
          </p:cNvSpPr>
          <p:nvPr>
            <p:ph/>
          </p:nvPr>
        </p:nvSpPr>
        <p:spPr>
          <a:xfrm>
            <a:off x="476220" y="4796222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Obecné příjmy a výdaje z finančních operací</a:t>
            </a:r>
          </a:p>
        </p:txBody>
      </p:sp>
      <p:sp>
        <p:nvSpPr>
          <p:cNvPr id="1471" name="TextBox1470"/>
          <p:cNvSpPr>
            <a:spLocks noGrp="1"/>
          </p:cNvSpPr>
          <p:nvPr>
            <p:ph/>
          </p:nvPr>
        </p:nvSpPr>
        <p:spPr>
          <a:xfrm>
            <a:off x="476220" y="502299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6310</a:t>
            </a:r>
          </a:p>
        </p:txBody>
      </p:sp>
      <p:sp>
        <p:nvSpPr>
          <p:cNvPr id="1472" name="TextBox1471"/>
          <p:cNvSpPr>
            <a:spLocks noGrp="1"/>
          </p:cNvSpPr>
          <p:nvPr>
            <p:ph/>
          </p:nvPr>
        </p:nvSpPr>
        <p:spPr>
          <a:xfrm>
            <a:off x="1111181" y="5022994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5163</a:t>
            </a:r>
          </a:p>
        </p:txBody>
      </p:sp>
      <p:sp>
        <p:nvSpPr>
          <p:cNvPr id="1473" name="TextBox1472"/>
          <p:cNvSpPr>
            <a:spLocks noGrp="1"/>
          </p:cNvSpPr>
          <p:nvPr>
            <p:ph/>
          </p:nvPr>
        </p:nvSpPr>
        <p:spPr>
          <a:xfrm>
            <a:off x="1723465" y="5022994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Služby peněžních ústavů</a:t>
            </a:r>
          </a:p>
        </p:txBody>
      </p:sp>
      <p:sp>
        <p:nvSpPr>
          <p:cNvPr id="1474" name="TextBox1473"/>
          <p:cNvSpPr>
            <a:spLocks noGrp="1"/>
          </p:cNvSpPr>
          <p:nvPr>
            <p:ph/>
          </p:nvPr>
        </p:nvSpPr>
        <p:spPr>
          <a:xfrm>
            <a:off x="4601105" y="50229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11 000,00 </a:t>
            </a:r>
          </a:p>
        </p:txBody>
      </p:sp>
      <p:sp>
        <p:nvSpPr>
          <p:cNvPr id="1475" name="TextBox1474"/>
          <p:cNvSpPr>
            <a:spLocks noGrp="1"/>
          </p:cNvSpPr>
          <p:nvPr>
            <p:ph/>
          </p:nvPr>
        </p:nvSpPr>
        <p:spPr>
          <a:xfrm>
            <a:off x="5712287" y="50229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11 000,00 </a:t>
            </a:r>
          </a:p>
        </p:txBody>
      </p:sp>
      <p:sp>
        <p:nvSpPr>
          <p:cNvPr id="1476" name="TextBox1475"/>
          <p:cNvSpPr>
            <a:spLocks noGrp="1"/>
          </p:cNvSpPr>
          <p:nvPr>
            <p:ph/>
          </p:nvPr>
        </p:nvSpPr>
        <p:spPr>
          <a:xfrm>
            <a:off x="6823469" y="50229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5 975,40 </a:t>
            </a:r>
          </a:p>
        </p:txBody>
      </p:sp>
      <p:sp>
        <p:nvSpPr>
          <p:cNvPr id="1477" name="TextBox1476"/>
          <p:cNvSpPr>
            <a:spLocks noGrp="1"/>
          </p:cNvSpPr>
          <p:nvPr>
            <p:ph/>
          </p:nvPr>
        </p:nvSpPr>
        <p:spPr>
          <a:xfrm>
            <a:off x="7946367" y="502299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1478" name="TextBox1477"/>
          <p:cNvSpPr>
            <a:spLocks noGrp="1"/>
          </p:cNvSpPr>
          <p:nvPr>
            <p:ph/>
          </p:nvPr>
        </p:nvSpPr>
        <p:spPr>
          <a:xfrm>
            <a:off x="476220" y="52270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6310</a:t>
            </a:r>
          </a:p>
        </p:txBody>
      </p:sp>
      <p:sp>
        <p:nvSpPr>
          <p:cNvPr id="1479" name="TextBox1478"/>
          <p:cNvSpPr>
            <a:spLocks noGrp="1"/>
          </p:cNvSpPr>
          <p:nvPr>
            <p:ph/>
          </p:nvPr>
        </p:nvSpPr>
        <p:spPr>
          <a:xfrm>
            <a:off x="1111181" y="522708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5362</a:t>
            </a:r>
          </a:p>
        </p:txBody>
      </p:sp>
      <p:sp>
        <p:nvSpPr>
          <p:cNvPr id="1480" name="TextBox1479"/>
          <p:cNvSpPr>
            <a:spLocks noGrp="1"/>
          </p:cNvSpPr>
          <p:nvPr>
            <p:ph/>
          </p:nvPr>
        </p:nvSpPr>
        <p:spPr>
          <a:xfrm>
            <a:off x="1723465" y="5227088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Platby daní státnímu rozpočtu</a:t>
            </a:r>
          </a:p>
        </p:txBody>
      </p:sp>
      <p:sp>
        <p:nvSpPr>
          <p:cNvPr id="1481" name="TextBox1480"/>
          <p:cNvSpPr>
            <a:spLocks noGrp="1"/>
          </p:cNvSpPr>
          <p:nvPr>
            <p:ph/>
          </p:nvPr>
        </p:nvSpPr>
        <p:spPr>
          <a:xfrm>
            <a:off x="4601105" y="52270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482" name="TextBox1481"/>
          <p:cNvSpPr>
            <a:spLocks noGrp="1"/>
          </p:cNvSpPr>
          <p:nvPr>
            <p:ph/>
          </p:nvPr>
        </p:nvSpPr>
        <p:spPr>
          <a:xfrm>
            <a:off x="5712287" y="52270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1 000,00 </a:t>
            </a:r>
          </a:p>
        </p:txBody>
      </p:sp>
      <p:sp>
        <p:nvSpPr>
          <p:cNvPr id="1483" name="TextBox1482"/>
          <p:cNvSpPr>
            <a:spLocks noGrp="1"/>
          </p:cNvSpPr>
          <p:nvPr>
            <p:ph/>
          </p:nvPr>
        </p:nvSpPr>
        <p:spPr>
          <a:xfrm>
            <a:off x="6823469" y="52270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84" name="TextBox1483"/>
          <p:cNvSpPr>
            <a:spLocks noGrp="1"/>
          </p:cNvSpPr>
          <p:nvPr>
            <p:ph/>
          </p:nvPr>
        </p:nvSpPr>
        <p:spPr>
          <a:xfrm>
            <a:off x="7946367" y="522708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485" name="TextBox1484"/>
          <p:cNvSpPr>
            <a:spLocks noGrp="1"/>
          </p:cNvSpPr>
          <p:nvPr>
            <p:ph/>
          </p:nvPr>
        </p:nvSpPr>
        <p:spPr>
          <a:xfrm>
            <a:off x="476220" y="5477860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6310:</a:t>
            </a:r>
          </a:p>
        </p:txBody>
      </p:sp>
      <p:sp>
        <p:nvSpPr>
          <p:cNvPr id="1486" name="TextBox1485"/>
          <p:cNvSpPr>
            <a:spLocks noGrp="1"/>
          </p:cNvSpPr>
          <p:nvPr>
            <p:ph/>
          </p:nvPr>
        </p:nvSpPr>
        <p:spPr>
          <a:xfrm>
            <a:off x="4601105" y="54778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12 000,00 </a:t>
            </a:r>
          </a:p>
        </p:txBody>
      </p:sp>
      <p:sp>
        <p:nvSpPr>
          <p:cNvPr id="1487" name="TextBox1486"/>
          <p:cNvSpPr>
            <a:spLocks noGrp="1"/>
          </p:cNvSpPr>
          <p:nvPr>
            <p:ph/>
          </p:nvPr>
        </p:nvSpPr>
        <p:spPr>
          <a:xfrm>
            <a:off x="5712287" y="54778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12 000,00 </a:t>
            </a:r>
          </a:p>
        </p:txBody>
      </p:sp>
      <p:sp>
        <p:nvSpPr>
          <p:cNvPr id="1488" name="TextBox1487"/>
          <p:cNvSpPr>
            <a:spLocks noGrp="1"/>
          </p:cNvSpPr>
          <p:nvPr>
            <p:ph/>
          </p:nvPr>
        </p:nvSpPr>
        <p:spPr>
          <a:xfrm>
            <a:off x="6823469" y="54778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5 975,40 </a:t>
            </a:r>
          </a:p>
        </p:txBody>
      </p:sp>
      <p:sp>
        <p:nvSpPr>
          <p:cNvPr id="1489" name="TextBox1488"/>
          <p:cNvSpPr>
            <a:spLocks noGrp="1"/>
          </p:cNvSpPr>
          <p:nvPr>
            <p:ph/>
          </p:nvPr>
        </p:nvSpPr>
        <p:spPr>
          <a:xfrm>
            <a:off x="7946367" y="547786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8 000,00 </a:t>
            </a:r>
          </a:p>
        </p:txBody>
      </p:sp>
      <p:sp>
        <p:nvSpPr>
          <p:cNvPr id="1490" name="TextBox1489"/>
          <p:cNvSpPr>
            <a:spLocks noGrp="1"/>
          </p:cNvSpPr>
          <p:nvPr>
            <p:ph/>
          </p:nvPr>
        </p:nvSpPr>
        <p:spPr>
          <a:xfrm>
            <a:off x="476220" y="5771340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Pojištění funkčně nespecifikované</a:t>
            </a:r>
          </a:p>
        </p:txBody>
      </p:sp>
      <p:sp>
        <p:nvSpPr>
          <p:cNvPr id="1491" name="TextBox1490"/>
          <p:cNvSpPr>
            <a:spLocks noGrp="1"/>
          </p:cNvSpPr>
          <p:nvPr>
            <p:ph/>
          </p:nvPr>
        </p:nvSpPr>
        <p:spPr>
          <a:xfrm>
            <a:off x="476220" y="599811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6320</a:t>
            </a:r>
          </a:p>
        </p:txBody>
      </p:sp>
      <p:sp>
        <p:nvSpPr>
          <p:cNvPr id="1492" name="TextBox1491"/>
          <p:cNvSpPr>
            <a:spLocks noGrp="1"/>
          </p:cNvSpPr>
          <p:nvPr>
            <p:ph/>
          </p:nvPr>
        </p:nvSpPr>
        <p:spPr>
          <a:xfrm>
            <a:off x="1111181" y="5998112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5163</a:t>
            </a:r>
          </a:p>
        </p:txBody>
      </p:sp>
      <p:sp>
        <p:nvSpPr>
          <p:cNvPr id="1493" name="TextBox1492"/>
          <p:cNvSpPr>
            <a:spLocks noGrp="1"/>
          </p:cNvSpPr>
          <p:nvPr>
            <p:ph/>
          </p:nvPr>
        </p:nvSpPr>
        <p:spPr>
          <a:xfrm>
            <a:off x="1723465" y="5998112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Služby peněžních ústavů</a:t>
            </a:r>
          </a:p>
        </p:txBody>
      </p:sp>
      <p:sp>
        <p:nvSpPr>
          <p:cNvPr id="1494" name="TextBox1493"/>
          <p:cNvSpPr>
            <a:spLocks noGrp="1"/>
          </p:cNvSpPr>
          <p:nvPr>
            <p:ph/>
          </p:nvPr>
        </p:nvSpPr>
        <p:spPr>
          <a:xfrm>
            <a:off x="4601105" y="599811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67 200,00 </a:t>
            </a:r>
          </a:p>
        </p:txBody>
      </p:sp>
      <p:sp>
        <p:nvSpPr>
          <p:cNvPr id="1495" name="TextBox1494"/>
          <p:cNvSpPr>
            <a:spLocks noGrp="1"/>
          </p:cNvSpPr>
          <p:nvPr>
            <p:ph/>
          </p:nvPr>
        </p:nvSpPr>
        <p:spPr>
          <a:xfrm>
            <a:off x="5712287" y="599811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67 200,00 </a:t>
            </a:r>
          </a:p>
        </p:txBody>
      </p:sp>
      <p:sp>
        <p:nvSpPr>
          <p:cNvPr id="1496" name="TextBox1495"/>
          <p:cNvSpPr>
            <a:spLocks noGrp="1"/>
          </p:cNvSpPr>
          <p:nvPr>
            <p:ph/>
          </p:nvPr>
        </p:nvSpPr>
        <p:spPr>
          <a:xfrm>
            <a:off x="6823469" y="599811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64 614,00 </a:t>
            </a:r>
          </a:p>
        </p:txBody>
      </p:sp>
      <p:sp>
        <p:nvSpPr>
          <p:cNvPr id="1497" name="TextBox1496"/>
          <p:cNvSpPr>
            <a:spLocks noGrp="1"/>
          </p:cNvSpPr>
          <p:nvPr>
            <p:ph/>
          </p:nvPr>
        </p:nvSpPr>
        <p:spPr>
          <a:xfrm>
            <a:off x="7946367" y="599811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67 000,00 </a:t>
            </a:r>
          </a:p>
        </p:txBody>
      </p:sp>
      <p:sp>
        <p:nvSpPr>
          <p:cNvPr id="1498" name="TextBox1497"/>
          <p:cNvSpPr>
            <a:spLocks noGrp="1"/>
          </p:cNvSpPr>
          <p:nvPr>
            <p:ph/>
          </p:nvPr>
        </p:nvSpPr>
        <p:spPr>
          <a:xfrm>
            <a:off x="476220" y="6248884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6320:</a:t>
            </a:r>
          </a:p>
        </p:txBody>
      </p:sp>
      <p:sp>
        <p:nvSpPr>
          <p:cNvPr id="1499" name="TextBox1498"/>
          <p:cNvSpPr>
            <a:spLocks noGrp="1"/>
          </p:cNvSpPr>
          <p:nvPr>
            <p:ph/>
          </p:nvPr>
        </p:nvSpPr>
        <p:spPr>
          <a:xfrm>
            <a:off x="4601105" y="624888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67 200,00 </a:t>
            </a:r>
          </a:p>
        </p:txBody>
      </p:sp>
      <p:sp>
        <p:nvSpPr>
          <p:cNvPr id="1500" name="TextBox1499"/>
          <p:cNvSpPr>
            <a:spLocks noGrp="1"/>
          </p:cNvSpPr>
          <p:nvPr>
            <p:ph/>
          </p:nvPr>
        </p:nvSpPr>
        <p:spPr>
          <a:xfrm>
            <a:off x="5712287" y="624888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67 200,00 </a:t>
            </a:r>
          </a:p>
        </p:txBody>
      </p:sp>
      <p:sp>
        <p:nvSpPr>
          <p:cNvPr id="1501" name="TextBox1500"/>
          <p:cNvSpPr>
            <a:spLocks noGrp="1"/>
          </p:cNvSpPr>
          <p:nvPr>
            <p:ph/>
          </p:nvPr>
        </p:nvSpPr>
        <p:spPr>
          <a:xfrm>
            <a:off x="6823469" y="624888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64 614,00 </a:t>
            </a:r>
          </a:p>
        </p:txBody>
      </p:sp>
      <p:sp>
        <p:nvSpPr>
          <p:cNvPr id="1502" name="TextBox1501"/>
          <p:cNvSpPr>
            <a:spLocks noGrp="1"/>
          </p:cNvSpPr>
          <p:nvPr>
            <p:ph/>
          </p:nvPr>
        </p:nvSpPr>
        <p:spPr>
          <a:xfrm>
            <a:off x="7946367" y="6248884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67 000,00 </a:t>
            </a:r>
          </a:p>
        </p:txBody>
      </p:sp>
      <p:sp>
        <p:nvSpPr>
          <p:cNvPr id="1503" name="TextBox1502"/>
          <p:cNvSpPr>
            <a:spLocks noGrp="1"/>
          </p:cNvSpPr>
          <p:nvPr>
            <p:ph/>
          </p:nvPr>
        </p:nvSpPr>
        <p:spPr>
          <a:xfrm>
            <a:off x="476220" y="6542364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Převody vlastním fondům v rozpočtech územní úrovně</a:t>
            </a:r>
          </a:p>
        </p:txBody>
      </p:sp>
      <p:sp>
        <p:nvSpPr>
          <p:cNvPr id="1504" name="TextBox1503"/>
          <p:cNvSpPr>
            <a:spLocks noGrp="1"/>
          </p:cNvSpPr>
          <p:nvPr>
            <p:ph/>
          </p:nvPr>
        </p:nvSpPr>
        <p:spPr>
          <a:xfrm>
            <a:off x="476220" y="67691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6330</a:t>
            </a:r>
          </a:p>
        </p:txBody>
      </p:sp>
      <p:sp>
        <p:nvSpPr>
          <p:cNvPr id="1505" name="TextBox1504"/>
          <p:cNvSpPr>
            <a:spLocks noGrp="1"/>
          </p:cNvSpPr>
          <p:nvPr>
            <p:ph/>
          </p:nvPr>
        </p:nvSpPr>
        <p:spPr>
          <a:xfrm>
            <a:off x="1111181" y="6769136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5345</a:t>
            </a:r>
          </a:p>
        </p:txBody>
      </p:sp>
      <p:sp>
        <p:nvSpPr>
          <p:cNvPr id="1506" name="TextBox1505"/>
          <p:cNvSpPr>
            <a:spLocks noGrp="1"/>
          </p:cNvSpPr>
          <p:nvPr>
            <p:ph/>
          </p:nvPr>
        </p:nvSpPr>
        <p:spPr>
          <a:xfrm>
            <a:off x="1723465" y="6769136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Převody vlastním rozpočtovým účtům</a:t>
            </a:r>
          </a:p>
        </p:txBody>
      </p:sp>
      <p:sp>
        <p:nvSpPr>
          <p:cNvPr id="1507" name="TextBox1506"/>
          <p:cNvSpPr>
            <a:spLocks noGrp="1"/>
          </p:cNvSpPr>
          <p:nvPr>
            <p:ph/>
          </p:nvPr>
        </p:nvSpPr>
        <p:spPr>
          <a:xfrm>
            <a:off x="4601105" y="676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508" name="TextBox1507"/>
          <p:cNvSpPr>
            <a:spLocks noGrp="1"/>
          </p:cNvSpPr>
          <p:nvPr>
            <p:ph/>
          </p:nvPr>
        </p:nvSpPr>
        <p:spPr>
          <a:xfrm>
            <a:off x="5712287" y="676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509" name="TextBox1508"/>
          <p:cNvSpPr>
            <a:spLocks noGrp="1"/>
          </p:cNvSpPr>
          <p:nvPr>
            <p:ph/>
          </p:nvPr>
        </p:nvSpPr>
        <p:spPr>
          <a:xfrm>
            <a:off x="6823469" y="676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3 500 000,00 </a:t>
            </a:r>
          </a:p>
        </p:txBody>
      </p:sp>
      <p:sp>
        <p:nvSpPr>
          <p:cNvPr id="1510" name="TextBox1509"/>
          <p:cNvSpPr>
            <a:spLocks noGrp="1"/>
          </p:cNvSpPr>
          <p:nvPr>
            <p:ph/>
          </p:nvPr>
        </p:nvSpPr>
        <p:spPr>
          <a:xfrm>
            <a:off x="7946367" y="67691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511" name="TextBox1510"/>
          <p:cNvSpPr>
            <a:spLocks noGrp="1"/>
          </p:cNvSpPr>
          <p:nvPr>
            <p:ph/>
          </p:nvPr>
        </p:nvSpPr>
        <p:spPr>
          <a:xfrm>
            <a:off x="476220" y="69732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6330</a:t>
            </a:r>
          </a:p>
        </p:txBody>
      </p:sp>
      <p:sp>
        <p:nvSpPr>
          <p:cNvPr id="1512" name="TextBox1511"/>
          <p:cNvSpPr>
            <a:spLocks noGrp="1"/>
          </p:cNvSpPr>
          <p:nvPr>
            <p:ph/>
          </p:nvPr>
        </p:nvSpPr>
        <p:spPr>
          <a:xfrm>
            <a:off x="1111181" y="6973230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5348</a:t>
            </a:r>
          </a:p>
        </p:txBody>
      </p:sp>
      <p:sp>
        <p:nvSpPr>
          <p:cNvPr id="1513" name="TextBox1512"/>
          <p:cNvSpPr>
            <a:spLocks noGrp="1"/>
          </p:cNvSpPr>
          <p:nvPr>
            <p:ph/>
          </p:nvPr>
        </p:nvSpPr>
        <p:spPr>
          <a:xfrm>
            <a:off x="1723465" y="6973230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Převody do vlastní pokladny</a:t>
            </a:r>
          </a:p>
        </p:txBody>
      </p:sp>
      <p:sp>
        <p:nvSpPr>
          <p:cNvPr id="1514" name="TextBox1513"/>
          <p:cNvSpPr>
            <a:spLocks noGrp="1"/>
          </p:cNvSpPr>
          <p:nvPr>
            <p:ph/>
          </p:nvPr>
        </p:nvSpPr>
        <p:spPr>
          <a:xfrm>
            <a:off x="4601105" y="697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515" name="TextBox1514"/>
          <p:cNvSpPr>
            <a:spLocks noGrp="1"/>
          </p:cNvSpPr>
          <p:nvPr>
            <p:ph/>
          </p:nvPr>
        </p:nvSpPr>
        <p:spPr>
          <a:xfrm>
            <a:off x="5712287" y="697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516" name="TextBox1515"/>
          <p:cNvSpPr>
            <a:spLocks noGrp="1"/>
          </p:cNvSpPr>
          <p:nvPr>
            <p:ph/>
          </p:nvPr>
        </p:nvSpPr>
        <p:spPr>
          <a:xfrm>
            <a:off x="6823469" y="697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730 000,00 </a:t>
            </a:r>
          </a:p>
        </p:txBody>
      </p:sp>
      <p:sp>
        <p:nvSpPr>
          <p:cNvPr id="1517" name="TextBox1516"/>
          <p:cNvSpPr>
            <a:spLocks noGrp="1"/>
          </p:cNvSpPr>
          <p:nvPr>
            <p:ph/>
          </p:nvPr>
        </p:nvSpPr>
        <p:spPr>
          <a:xfrm>
            <a:off x="7946367" y="697323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518" name="TextBox1517"/>
          <p:cNvSpPr>
            <a:spLocks noGrp="1"/>
          </p:cNvSpPr>
          <p:nvPr>
            <p:ph/>
          </p:nvPr>
        </p:nvSpPr>
        <p:spPr>
          <a:xfrm>
            <a:off x="476220" y="71773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6330</a:t>
            </a:r>
          </a:p>
        </p:txBody>
      </p:sp>
      <p:sp>
        <p:nvSpPr>
          <p:cNvPr id="1519" name="TextBox1518"/>
          <p:cNvSpPr>
            <a:spLocks noGrp="1"/>
          </p:cNvSpPr>
          <p:nvPr>
            <p:ph/>
          </p:nvPr>
        </p:nvSpPr>
        <p:spPr>
          <a:xfrm>
            <a:off x="1111181" y="7177325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5349</a:t>
            </a:r>
          </a:p>
        </p:txBody>
      </p:sp>
      <p:sp>
        <p:nvSpPr>
          <p:cNvPr id="1520" name="TextBox1519"/>
          <p:cNvSpPr>
            <a:spLocks noGrp="1"/>
          </p:cNvSpPr>
          <p:nvPr>
            <p:ph/>
          </p:nvPr>
        </p:nvSpPr>
        <p:spPr>
          <a:xfrm>
            <a:off x="1723465" y="7177325"/>
            <a:ext cx="2811971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Ostatní převody vlastním fondům</a:t>
            </a:r>
          </a:p>
        </p:txBody>
      </p:sp>
      <p:sp>
        <p:nvSpPr>
          <p:cNvPr id="1521" name="TextBox1520"/>
          <p:cNvSpPr>
            <a:spLocks noGrp="1"/>
          </p:cNvSpPr>
          <p:nvPr>
            <p:ph/>
          </p:nvPr>
        </p:nvSpPr>
        <p:spPr>
          <a:xfrm>
            <a:off x="4601105" y="717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1522" name="TextBox1521"/>
          <p:cNvSpPr>
            <a:spLocks noGrp="1"/>
          </p:cNvSpPr>
          <p:nvPr>
            <p:ph/>
          </p:nvPr>
        </p:nvSpPr>
        <p:spPr>
          <a:xfrm>
            <a:off x="5712287" y="717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1523" name="TextBox1522"/>
          <p:cNvSpPr>
            <a:spLocks noGrp="1"/>
          </p:cNvSpPr>
          <p:nvPr>
            <p:ph/>
          </p:nvPr>
        </p:nvSpPr>
        <p:spPr>
          <a:xfrm>
            <a:off x="6823469" y="717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524" name="TextBox1523"/>
          <p:cNvSpPr>
            <a:spLocks noGrp="1"/>
          </p:cNvSpPr>
          <p:nvPr>
            <p:ph/>
          </p:nvPr>
        </p:nvSpPr>
        <p:spPr>
          <a:xfrm>
            <a:off x="7946367" y="717732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1525" name="TextBox1524"/>
          <p:cNvSpPr>
            <a:spLocks noGrp="1"/>
          </p:cNvSpPr>
          <p:nvPr>
            <p:ph/>
          </p:nvPr>
        </p:nvSpPr>
        <p:spPr>
          <a:xfrm>
            <a:off x="476220" y="7428097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6330:</a:t>
            </a:r>
          </a:p>
        </p:txBody>
      </p:sp>
      <p:sp>
        <p:nvSpPr>
          <p:cNvPr id="1526" name="TextBox1525"/>
          <p:cNvSpPr>
            <a:spLocks noGrp="1"/>
          </p:cNvSpPr>
          <p:nvPr>
            <p:ph/>
          </p:nvPr>
        </p:nvSpPr>
        <p:spPr>
          <a:xfrm>
            <a:off x="4601105" y="742809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1527" name="TextBox1526"/>
          <p:cNvSpPr>
            <a:spLocks noGrp="1"/>
          </p:cNvSpPr>
          <p:nvPr>
            <p:ph/>
          </p:nvPr>
        </p:nvSpPr>
        <p:spPr>
          <a:xfrm>
            <a:off x="5712287" y="742809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1528" name="TextBox1527"/>
          <p:cNvSpPr>
            <a:spLocks noGrp="1"/>
          </p:cNvSpPr>
          <p:nvPr>
            <p:ph/>
          </p:nvPr>
        </p:nvSpPr>
        <p:spPr>
          <a:xfrm>
            <a:off x="6823469" y="742809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4 230 000,00 </a:t>
            </a:r>
          </a:p>
        </p:txBody>
      </p:sp>
      <p:sp>
        <p:nvSpPr>
          <p:cNvPr id="1529" name="TextBox1528"/>
          <p:cNvSpPr>
            <a:spLocks noGrp="1"/>
          </p:cNvSpPr>
          <p:nvPr>
            <p:ph/>
          </p:nvPr>
        </p:nvSpPr>
        <p:spPr>
          <a:xfrm>
            <a:off x="7946367" y="7428097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80 000,00 </a:t>
            </a:r>
          </a:p>
        </p:txBody>
      </p:sp>
      <p:sp>
        <p:nvSpPr>
          <p:cNvPr id="1530" name="TextBox1529"/>
          <p:cNvSpPr>
            <a:spLocks noGrp="1"/>
          </p:cNvSpPr>
          <p:nvPr>
            <p:ph/>
          </p:nvPr>
        </p:nvSpPr>
        <p:spPr>
          <a:xfrm>
            <a:off x="476220" y="7721577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Ostatní finanční operace</a:t>
            </a:r>
          </a:p>
        </p:txBody>
      </p:sp>
      <p:sp>
        <p:nvSpPr>
          <p:cNvPr id="1531" name="TextBox1530"/>
          <p:cNvSpPr>
            <a:spLocks noGrp="1"/>
          </p:cNvSpPr>
          <p:nvPr>
            <p:ph/>
          </p:nvPr>
        </p:nvSpPr>
        <p:spPr>
          <a:xfrm>
            <a:off x="476220" y="794834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6399</a:t>
            </a:r>
          </a:p>
        </p:txBody>
      </p:sp>
      <p:sp>
        <p:nvSpPr>
          <p:cNvPr id="1532" name="TextBox1531"/>
          <p:cNvSpPr>
            <a:spLocks noGrp="1"/>
          </p:cNvSpPr>
          <p:nvPr>
            <p:ph/>
          </p:nvPr>
        </p:nvSpPr>
        <p:spPr>
          <a:xfrm>
            <a:off x="1111181" y="7948349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5365</a:t>
            </a:r>
          </a:p>
        </p:txBody>
      </p:sp>
      <p:sp>
        <p:nvSpPr>
          <p:cNvPr id="1533" name="TextBox1532"/>
          <p:cNvSpPr>
            <a:spLocks noGrp="1"/>
          </p:cNvSpPr>
          <p:nvPr>
            <p:ph/>
          </p:nvPr>
        </p:nvSpPr>
        <p:spPr>
          <a:xfrm>
            <a:off x="1723465" y="7948349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Platby daní krajům, obcím a státním fondům</a:t>
            </a:r>
          </a:p>
        </p:txBody>
      </p:sp>
      <p:sp>
        <p:nvSpPr>
          <p:cNvPr id="1534" name="TextBox1533"/>
          <p:cNvSpPr>
            <a:spLocks noGrp="1"/>
          </p:cNvSpPr>
          <p:nvPr>
            <p:ph/>
          </p:nvPr>
        </p:nvSpPr>
        <p:spPr>
          <a:xfrm>
            <a:off x="4601105" y="794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250 000,00 </a:t>
            </a:r>
          </a:p>
        </p:txBody>
      </p:sp>
      <p:sp>
        <p:nvSpPr>
          <p:cNvPr id="1535" name="TextBox1534"/>
          <p:cNvSpPr>
            <a:spLocks noGrp="1"/>
          </p:cNvSpPr>
          <p:nvPr>
            <p:ph/>
          </p:nvPr>
        </p:nvSpPr>
        <p:spPr>
          <a:xfrm>
            <a:off x="5712287" y="794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250 000,00 </a:t>
            </a:r>
          </a:p>
        </p:txBody>
      </p:sp>
      <p:sp>
        <p:nvSpPr>
          <p:cNvPr id="1536" name="TextBox1535"/>
          <p:cNvSpPr>
            <a:spLocks noGrp="1"/>
          </p:cNvSpPr>
          <p:nvPr>
            <p:ph/>
          </p:nvPr>
        </p:nvSpPr>
        <p:spPr>
          <a:xfrm>
            <a:off x="6823469" y="794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172 710,00 </a:t>
            </a:r>
          </a:p>
        </p:txBody>
      </p:sp>
      <p:sp>
        <p:nvSpPr>
          <p:cNvPr id="1537" name="TextBox1536"/>
          <p:cNvSpPr>
            <a:spLocks noGrp="1"/>
          </p:cNvSpPr>
          <p:nvPr>
            <p:ph/>
          </p:nvPr>
        </p:nvSpPr>
        <p:spPr>
          <a:xfrm>
            <a:off x="7946367" y="7948349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250 000,00 </a:t>
            </a:r>
          </a:p>
        </p:txBody>
      </p:sp>
      <p:sp>
        <p:nvSpPr>
          <p:cNvPr id="1538" name="TextBox1537"/>
          <p:cNvSpPr>
            <a:spLocks noGrp="1"/>
          </p:cNvSpPr>
          <p:nvPr>
            <p:ph/>
          </p:nvPr>
        </p:nvSpPr>
        <p:spPr>
          <a:xfrm>
            <a:off x="476220" y="8355026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6399:</a:t>
            </a:r>
          </a:p>
        </p:txBody>
      </p:sp>
      <p:sp>
        <p:nvSpPr>
          <p:cNvPr id="1539" name="TextBox1538"/>
          <p:cNvSpPr>
            <a:spLocks noGrp="1"/>
          </p:cNvSpPr>
          <p:nvPr>
            <p:ph/>
          </p:nvPr>
        </p:nvSpPr>
        <p:spPr>
          <a:xfrm>
            <a:off x="4601105" y="835502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250 000,00 </a:t>
            </a:r>
          </a:p>
        </p:txBody>
      </p:sp>
      <p:sp>
        <p:nvSpPr>
          <p:cNvPr id="1540" name="TextBox1539"/>
          <p:cNvSpPr>
            <a:spLocks noGrp="1"/>
          </p:cNvSpPr>
          <p:nvPr>
            <p:ph/>
          </p:nvPr>
        </p:nvSpPr>
        <p:spPr>
          <a:xfrm>
            <a:off x="5712287" y="835502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250 000,00 </a:t>
            </a:r>
          </a:p>
        </p:txBody>
      </p:sp>
      <p:sp>
        <p:nvSpPr>
          <p:cNvPr id="1541" name="TextBox1540"/>
          <p:cNvSpPr>
            <a:spLocks noGrp="1"/>
          </p:cNvSpPr>
          <p:nvPr>
            <p:ph/>
          </p:nvPr>
        </p:nvSpPr>
        <p:spPr>
          <a:xfrm>
            <a:off x="6823469" y="835502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172 710,00 </a:t>
            </a:r>
          </a:p>
        </p:txBody>
      </p:sp>
      <p:sp>
        <p:nvSpPr>
          <p:cNvPr id="1542" name="TextBox1541"/>
          <p:cNvSpPr>
            <a:spLocks noGrp="1"/>
          </p:cNvSpPr>
          <p:nvPr>
            <p:ph/>
          </p:nvPr>
        </p:nvSpPr>
        <p:spPr>
          <a:xfrm>
            <a:off x="7946367" y="835502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250 000,00 </a:t>
            </a:r>
          </a:p>
        </p:txBody>
      </p:sp>
      <p:sp>
        <p:nvSpPr>
          <p:cNvPr id="1543" name="TextBox1542"/>
          <p:cNvSpPr>
            <a:spLocks noGrp="1"/>
          </p:cNvSpPr>
          <p:nvPr>
            <p:ph/>
          </p:nvPr>
        </p:nvSpPr>
        <p:spPr>
          <a:xfrm>
            <a:off x="476220" y="8648507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Finanční vypořádání</a:t>
            </a:r>
          </a:p>
        </p:txBody>
      </p:sp>
      <p:sp>
        <p:nvSpPr>
          <p:cNvPr id="1544" name="TextBox1543"/>
          <p:cNvSpPr>
            <a:spLocks noGrp="1"/>
          </p:cNvSpPr>
          <p:nvPr>
            <p:ph/>
          </p:nvPr>
        </p:nvSpPr>
        <p:spPr>
          <a:xfrm>
            <a:off x="476220" y="887527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6402</a:t>
            </a:r>
          </a:p>
        </p:txBody>
      </p:sp>
      <p:sp>
        <p:nvSpPr>
          <p:cNvPr id="1545" name="TextBox1544"/>
          <p:cNvSpPr>
            <a:spLocks noGrp="1"/>
          </p:cNvSpPr>
          <p:nvPr>
            <p:ph/>
          </p:nvPr>
        </p:nvSpPr>
        <p:spPr>
          <a:xfrm>
            <a:off x="1111181" y="8875278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5364</a:t>
            </a:r>
          </a:p>
        </p:txBody>
      </p:sp>
      <p:sp>
        <p:nvSpPr>
          <p:cNvPr id="1546" name="TextBox1545"/>
          <p:cNvSpPr>
            <a:spLocks noGrp="1"/>
          </p:cNvSpPr>
          <p:nvPr>
            <p:ph/>
          </p:nvPr>
        </p:nvSpPr>
        <p:spPr>
          <a:xfrm>
            <a:off x="1723465" y="8875278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Vratky transferů poskytnutých z veřejných rozpočtů</a:t>
            </a:r>
          </a:p>
        </p:txBody>
      </p:sp>
      <p:sp>
        <p:nvSpPr>
          <p:cNvPr id="1547" name="TextBox1546"/>
          <p:cNvSpPr>
            <a:spLocks noGrp="1"/>
          </p:cNvSpPr>
          <p:nvPr>
            <p:ph/>
          </p:nvPr>
        </p:nvSpPr>
        <p:spPr>
          <a:xfrm>
            <a:off x="4601105" y="88752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548" name="TextBox1547"/>
          <p:cNvSpPr>
            <a:spLocks noGrp="1"/>
          </p:cNvSpPr>
          <p:nvPr>
            <p:ph/>
          </p:nvPr>
        </p:nvSpPr>
        <p:spPr>
          <a:xfrm>
            <a:off x="5712287" y="88752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22 550,00 </a:t>
            </a:r>
          </a:p>
        </p:txBody>
      </p:sp>
      <p:sp>
        <p:nvSpPr>
          <p:cNvPr id="1549" name="TextBox1548"/>
          <p:cNvSpPr>
            <a:spLocks noGrp="1"/>
          </p:cNvSpPr>
          <p:nvPr>
            <p:ph/>
          </p:nvPr>
        </p:nvSpPr>
        <p:spPr>
          <a:xfrm>
            <a:off x="6823469" y="88752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12 543,00 </a:t>
            </a:r>
          </a:p>
        </p:txBody>
      </p:sp>
      <p:sp>
        <p:nvSpPr>
          <p:cNvPr id="1550" name="TextBox1549"/>
          <p:cNvSpPr>
            <a:spLocks noGrp="1"/>
          </p:cNvSpPr>
          <p:nvPr>
            <p:ph/>
          </p:nvPr>
        </p:nvSpPr>
        <p:spPr>
          <a:xfrm>
            <a:off x="7946367" y="887527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15 000,00 </a:t>
            </a:r>
          </a:p>
        </p:txBody>
      </p:sp>
      <p:sp>
        <p:nvSpPr>
          <p:cNvPr id="1551" name="TextBox1550"/>
          <p:cNvSpPr>
            <a:spLocks noGrp="1"/>
          </p:cNvSpPr>
          <p:nvPr>
            <p:ph/>
          </p:nvPr>
        </p:nvSpPr>
        <p:spPr>
          <a:xfrm>
            <a:off x="476220" y="9281956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6402:</a:t>
            </a:r>
          </a:p>
        </p:txBody>
      </p:sp>
      <p:sp>
        <p:nvSpPr>
          <p:cNvPr id="1552" name="TextBox1551"/>
          <p:cNvSpPr>
            <a:spLocks noGrp="1"/>
          </p:cNvSpPr>
          <p:nvPr>
            <p:ph/>
          </p:nvPr>
        </p:nvSpPr>
        <p:spPr>
          <a:xfrm>
            <a:off x="4601105" y="92819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10 000,00 </a:t>
            </a:r>
          </a:p>
        </p:txBody>
      </p:sp>
      <p:sp>
        <p:nvSpPr>
          <p:cNvPr id="1553" name="TextBox1552"/>
          <p:cNvSpPr>
            <a:spLocks noGrp="1"/>
          </p:cNvSpPr>
          <p:nvPr>
            <p:ph/>
          </p:nvPr>
        </p:nvSpPr>
        <p:spPr>
          <a:xfrm>
            <a:off x="5712287" y="92819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22 550,00 </a:t>
            </a:r>
          </a:p>
        </p:txBody>
      </p:sp>
      <p:sp>
        <p:nvSpPr>
          <p:cNvPr id="1554" name="TextBox1553"/>
          <p:cNvSpPr>
            <a:spLocks noGrp="1"/>
          </p:cNvSpPr>
          <p:nvPr>
            <p:ph/>
          </p:nvPr>
        </p:nvSpPr>
        <p:spPr>
          <a:xfrm>
            <a:off x="6823469" y="92819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12 543,00 </a:t>
            </a:r>
          </a:p>
        </p:txBody>
      </p:sp>
      <p:sp>
        <p:nvSpPr>
          <p:cNvPr id="1555" name="TextBox1554"/>
          <p:cNvSpPr>
            <a:spLocks noGrp="1"/>
          </p:cNvSpPr>
          <p:nvPr>
            <p:ph/>
          </p:nvPr>
        </p:nvSpPr>
        <p:spPr>
          <a:xfrm>
            <a:off x="7946367" y="928195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15 000,00 </a:t>
            </a:r>
          </a:p>
        </p:txBody>
      </p:sp>
      <p:sp>
        <p:nvSpPr>
          <p:cNvPr id="1556" name="TextBox1555"/>
          <p:cNvSpPr>
            <a:spLocks noGrp="1"/>
          </p:cNvSpPr>
          <p:nvPr>
            <p:ph/>
          </p:nvPr>
        </p:nvSpPr>
        <p:spPr>
          <a:xfrm>
            <a:off x="476220" y="9598113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Rozpočtové výdaje CELKEM:</a:t>
            </a:r>
          </a:p>
        </p:txBody>
      </p:sp>
      <p:sp>
        <p:nvSpPr>
          <p:cNvPr id="1557" name="TextBox1556"/>
          <p:cNvSpPr>
            <a:spLocks noGrp="1"/>
          </p:cNvSpPr>
          <p:nvPr>
            <p:ph/>
          </p:nvPr>
        </p:nvSpPr>
        <p:spPr>
          <a:xfrm>
            <a:off x="4601105" y="959811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6 542 960,00 </a:t>
            </a:r>
          </a:p>
        </p:txBody>
      </p:sp>
      <p:sp>
        <p:nvSpPr>
          <p:cNvPr id="1558" name="TextBox1557"/>
          <p:cNvSpPr>
            <a:spLocks noGrp="1"/>
          </p:cNvSpPr>
          <p:nvPr>
            <p:ph/>
          </p:nvPr>
        </p:nvSpPr>
        <p:spPr>
          <a:xfrm>
            <a:off x="5712287" y="959811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8 188 520,00 </a:t>
            </a:r>
          </a:p>
        </p:txBody>
      </p:sp>
      <p:sp>
        <p:nvSpPr>
          <p:cNvPr id="1559" name="TextBox1558"/>
          <p:cNvSpPr>
            <a:spLocks noGrp="1"/>
          </p:cNvSpPr>
          <p:nvPr>
            <p:ph/>
          </p:nvPr>
        </p:nvSpPr>
        <p:spPr>
          <a:xfrm>
            <a:off x="6823469" y="959811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10 879 877,24 </a:t>
            </a:r>
          </a:p>
        </p:txBody>
      </p:sp>
      <p:sp>
        <p:nvSpPr>
          <p:cNvPr id="1560" name="TextBox1559"/>
          <p:cNvSpPr>
            <a:spLocks noGrp="1"/>
          </p:cNvSpPr>
          <p:nvPr>
            <p:ph/>
          </p:nvPr>
        </p:nvSpPr>
        <p:spPr>
          <a:xfrm>
            <a:off x="7946367" y="959811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5 539 860,00 </a:t>
            </a:r>
          </a:p>
        </p:txBody>
      </p:sp>
      <p:sp>
        <p:nvSpPr>
          <p:cNvPr id="1561" name="TextBox1560"/>
          <p:cNvSpPr>
            <a:spLocks noGrp="1"/>
          </p:cNvSpPr>
          <p:nvPr>
            <p:ph/>
          </p:nvPr>
        </p:nvSpPr>
        <p:spPr>
          <a:xfrm>
            <a:off x="477543" y="10346460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1562" name="TextBox1561"/>
          <p:cNvSpPr>
            <a:spLocks noGrp="1"/>
          </p:cNvSpPr>
          <p:nvPr>
            <p:ph/>
          </p:nvPr>
        </p:nvSpPr>
        <p:spPr>
          <a:xfrm>
            <a:off x="476220" y="10369137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1563" name="TextBox1562"/>
          <p:cNvSpPr>
            <a:spLocks noGrp="1"/>
          </p:cNvSpPr>
          <p:nvPr>
            <p:ph/>
          </p:nvPr>
        </p:nvSpPr>
        <p:spPr>
          <a:xfrm>
            <a:off x="1088504" y="10369137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1564" name="TextBox1563"/>
          <p:cNvSpPr>
            <a:spLocks noGrp="1"/>
          </p:cNvSpPr>
          <p:nvPr>
            <p:ph/>
          </p:nvPr>
        </p:nvSpPr>
        <p:spPr>
          <a:xfrm>
            <a:off x="1723465" y="10369137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1565" name="TextBox1564"/>
          <p:cNvSpPr>
            <a:spLocks noGrp="1"/>
          </p:cNvSpPr>
          <p:nvPr>
            <p:ph/>
          </p:nvPr>
        </p:nvSpPr>
        <p:spPr>
          <a:xfrm>
            <a:off x="4555751" y="10369137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1566" name="TextBox1565"/>
          <p:cNvSpPr>
            <a:spLocks noGrp="1"/>
          </p:cNvSpPr>
          <p:nvPr>
            <p:ph/>
          </p:nvPr>
        </p:nvSpPr>
        <p:spPr>
          <a:xfrm>
            <a:off x="5689610" y="10369137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1567" name="TextBox1566"/>
          <p:cNvSpPr>
            <a:spLocks noGrp="1"/>
          </p:cNvSpPr>
          <p:nvPr>
            <p:ph/>
          </p:nvPr>
        </p:nvSpPr>
        <p:spPr>
          <a:xfrm>
            <a:off x="6800792" y="10369137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1568" name="TextBox1567"/>
          <p:cNvSpPr>
            <a:spLocks noGrp="1"/>
          </p:cNvSpPr>
          <p:nvPr>
            <p:ph/>
          </p:nvPr>
        </p:nvSpPr>
        <p:spPr>
          <a:xfrm>
            <a:off x="476220" y="10051657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III. Financování</a:t>
            </a:r>
          </a:p>
        </p:txBody>
      </p:sp>
      <p:sp>
        <p:nvSpPr>
          <p:cNvPr id="1569" name="TextBox1568"/>
          <p:cNvSpPr>
            <a:spLocks noGrp="1"/>
          </p:cNvSpPr>
          <p:nvPr>
            <p:ph/>
          </p:nvPr>
        </p:nvSpPr>
        <p:spPr>
          <a:xfrm>
            <a:off x="7911974" y="10369137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1570" name="TextBox1569"/>
          <p:cNvSpPr>
            <a:spLocks noGrp="1"/>
          </p:cNvSpPr>
          <p:nvPr>
            <p:ph/>
          </p:nvPr>
        </p:nvSpPr>
        <p:spPr>
          <a:xfrm>
            <a:off x="476220" y="11140161"/>
            <a:ext cx="854929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Bez ODPA</a:t>
            </a:r>
          </a:p>
        </p:txBody>
      </p:sp>
      <p:sp>
        <p:nvSpPr>
          <p:cNvPr id="1571" name="TextBox1570"/>
          <p:cNvSpPr>
            <a:spLocks noGrp="1"/>
          </p:cNvSpPr>
          <p:nvPr>
            <p:ph/>
          </p:nvPr>
        </p:nvSpPr>
        <p:spPr>
          <a:xfrm>
            <a:off x="476220" y="1136693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1572" name="TextBox1571"/>
          <p:cNvSpPr>
            <a:spLocks noGrp="1"/>
          </p:cNvSpPr>
          <p:nvPr>
            <p:ph/>
          </p:nvPr>
        </p:nvSpPr>
        <p:spPr>
          <a:xfrm>
            <a:off x="1111181" y="1136693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8115</a:t>
            </a:r>
          </a:p>
        </p:txBody>
      </p:sp>
      <p:sp>
        <p:nvSpPr>
          <p:cNvPr id="1573" name="TextBox1572"/>
          <p:cNvSpPr>
            <a:spLocks noGrp="1"/>
          </p:cNvSpPr>
          <p:nvPr>
            <p:ph/>
          </p:nvPr>
        </p:nvSpPr>
        <p:spPr>
          <a:xfrm>
            <a:off x="1723465" y="11366933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Změny stavu krátkodobých prostředků na bank.účtech</a:t>
            </a:r>
          </a:p>
        </p:txBody>
      </p:sp>
      <p:sp>
        <p:nvSpPr>
          <p:cNvPr id="1574" name="TextBox1573"/>
          <p:cNvSpPr>
            <a:spLocks noGrp="1"/>
          </p:cNvSpPr>
          <p:nvPr>
            <p:ph/>
          </p:nvPr>
        </p:nvSpPr>
        <p:spPr>
          <a:xfrm>
            <a:off x="4601105" y="113669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1 454 160,00 </a:t>
            </a:r>
          </a:p>
        </p:txBody>
      </p:sp>
      <p:sp>
        <p:nvSpPr>
          <p:cNvPr id="1575" name="TextBox1574"/>
          <p:cNvSpPr>
            <a:spLocks noGrp="1"/>
          </p:cNvSpPr>
          <p:nvPr>
            <p:ph/>
          </p:nvPr>
        </p:nvSpPr>
        <p:spPr>
          <a:xfrm>
            <a:off x="5712287" y="113669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6 763 560,00 </a:t>
            </a:r>
          </a:p>
        </p:txBody>
      </p:sp>
      <p:sp>
        <p:nvSpPr>
          <p:cNvPr id="1576" name="TextBox1575"/>
          <p:cNvSpPr>
            <a:spLocks noGrp="1"/>
          </p:cNvSpPr>
          <p:nvPr>
            <p:ph/>
          </p:nvPr>
        </p:nvSpPr>
        <p:spPr>
          <a:xfrm>
            <a:off x="6823469" y="113669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577" name="TextBox1576"/>
          <p:cNvSpPr>
            <a:spLocks noGrp="1"/>
          </p:cNvSpPr>
          <p:nvPr>
            <p:ph/>
          </p:nvPr>
        </p:nvSpPr>
        <p:spPr>
          <a:xfrm>
            <a:off x="7946367" y="113669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-     </a:t>
            </a:r>
          </a:p>
        </p:txBody>
      </p:sp>
      <p:sp>
        <p:nvSpPr>
          <p:cNvPr id="1578" name="TextBox1577"/>
          <p:cNvSpPr>
            <a:spLocks noGrp="1"/>
          </p:cNvSpPr>
          <p:nvPr>
            <p:ph/>
          </p:nvPr>
        </p:nvSpPr>
        <p:spPr>
          <a:xfrm>
            <a:off x="476220" y="1172693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0000</a:t>
            </a:r>
          </a:p>
        </p:txBody>
      </p:sp>
      <p:sp>
        <p:nvSpPr>
          <p:cNvPr id="1579" name="TextBox1578"/>
          <p:cNvSpPr>
            <a:spLocks noGrp="1"/>
          </p:cNvSpPr>
          <p:nvPr>
            <p:ph/>
          </p:nvPr>
        </p:nvSpPr>
        <p:spPr>
          <a:xfrm>
            <a:off x="1111181" y="11726933"/>
            <a:ext cx="589607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900" b="0" i="0">
                <a:solidFill>
                  <a:srgbClr val="010101"/>
                </a:solidFill>
                <a:latin typeface="Tahoma"/>
              </a:rPr>
              <a:t>8124</a:t>
            </a:r>
          </a:p>
        </p:txBody>
      </p:sp>
      <p:sp>
        <p:nvSpPr>
          <p:cNvPr id="1580" name="TextBox1579"/>
          <p:cNvSpPr>
            <a:spLocks noGrp="1"/>
          </p:cNvSpPr>
          <p:nvPr>
            <p:ph/>
          </p:nvPr>
        </p:nvSpPr>
        <p:spPr>
          <a:xfrm>
            <a:off x="1723465" y="11726933"/>
            <a:ext cx="2811971" cy="36000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0" i="0">
                <a:solidFill>
                  <a:srgbClr val="010101"/>
                </a:solidFill>
                <a:latin typeface="Tahoma"/>
              </a:rPr>
              <a:t>Uhrazené splátky dlouhodobých přijatých půjč.prost</a:t>
            </a:r>
          </a:p>
        </p:txBody>
      </p:sp>
      <p:sp>
        <p:nvSpPr>
          <p:cNvPr id="1581" name="TextBox1580"/>
          <p:cNvSpPr>
            <a:spLocks noGrp="1"/>
          </p:cNvSpPr>
          <p:nvPr>
            <p:ph/>
          </p:nvPr>
        </p:nvSpPr>
        <p:spPr>
          <a:xfrm>
            <a:off x="4601105" y="117269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134 000,00 </a:t>
            </a:r>
          </a:p>
        </p:txBody>
      </p:sp>
      <p:sp>
        <p:nvSpPr>
          <p:cNvPr id="1582" name="TextBox1581"/>
          <p:cNvSpPr>
            <a:spLocks noGrp="1"/>
          </p:cNvSpPr>
          <p:nvPr>
            <p:ph/>
          </p:nvPr>
        </p:nvSpPr>
        <p:spPr>
          <a:xfrm>
            <a:off x="5712287" y="117269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134 000,00 </a:t>
            </a:r>
          </a:p>
        </p:txBody>
      </p:sp>
      <p:sp>
        <p:nvSpPr>
          <p:cNvPr id="1583" name="TextBox1582"/>
          <p:cNvSpPr>
            <a:spLocks noGrp="1"/>
          </p:cNvSpPr>
          <p:nvPr>
            <p:ph/>
          </p:nvPr>
        </p:nvSpPr>
        <p:spPr>
          <a:xfrm>
            <a:off x="6823469" y="117269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111 120,00-</a:t>
            </a:r>
          </a:p>
        </p:txBody>
      </p:sp>
      <p:sp>
        <p:nvSpPr>
          <p:cNvPr id="1584" name="TextBox1583"/>
          <p:cNvSpPr>
            <a:spLocks noGrp="1"/>
          </p:cNvSpPr>
          <p:nvPr>
            <p:ph/>
          </p:nvPr>
        </p:nvSpPr>
        <p:spPr>
          <a:xfrm>
            <a:off x="7946367" y="11726933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134 000,00 </a:t>
            </a:r>
          </a:p>
        </p:txBody>
      </p:sp>
      <p:sp>
        <p:nvSpPr>
          <p:cNvPr id="1585" name="TextBox1584"/>
          <p:cNvSpPr>
            <a:spLocks noGrp="1"/>
          </p:cNvSpPr>
          <p:nvPr>
            <p:ph/>
          </p:nvPr>
        </p:nvSpPr>
        <p:spPr>
          <a:xfrm>
            <a:off x="476220" y="12133610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Celkem za 0000:</a:t>
            </a:r>
          </a:p>
        </p:txBody>
      </p:sp>
      <p:sp>
        <p:nvSpPr>
          <p:cNvPr id="1586" name="TextBox1585"/>
          <p:cNvSpPr>
            <a:spLocks noGrp="1"/>
          </p:cNvSpPr>
          <p:nvPr>
            <p:ph/>
          </p:nvPr>
        </p:nvSpPr>
        <p:spPr>
          <a:xfrm>
            <a:off x="4601105" y="121336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1 588 160,00 </a:t>
            </a:r>
          </a:p>
        </p:txBody>
      </p:sp>
      <p:sp>
        <p:nvSpPr>
          <p:cNvPr id="1587" name="TextBox1586"/>
          <p:cNvSpPr>
            <a:spLocks noGrp="1"/>
          </p:cNvSpPr>
          <p:nvPr>
            <p:ph/>
          </p:nvPr>
        </p:nvSpPr>
        <p:spPr>
          <a:xfrm>
            <a:off x="5712287" y="121336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6 897 560,00 </a:t>
            </a:r>
          </a:p>
        </p:txBody>
      </p:sp>
      <p:sp>
        <p:nvSpPr>
          <p:cNvPr id="1588" name="TextBox1587"/>
          <p:cNvSpPr>
            <a:spLocks noGrp="1"/>
          </p:cNvSpPr>
          <p:nvPr>
            <p:ph/>
          </p:nvPr>
        </p:nvSpPr>
        <p:spPr>
          <a:xfrm>
            <a:off x="6823469" y="121336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111 120,00-</a:t>
            </a:r>
          </a:p>
        </p:txBody>
      </p:sp>
      <p:sp>
        <p:nvSpPr>
          <p:cNvPr id="1589" name="TextBox1588"/>
          <p:cNvSpPr>
            <a:spLocks noGrp="1"/>
          </p:cNvSpPr>
          <p:nvPr>
            <p:ph/>
          </p:nvPr>
        </p:nvSpPr>
        <p:spPr>
          <a:xfrm>
            <a:off x="7946367" y="12133610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134 000,00 </a:t>
            </a:r>
          </a:p>
        </p:txBody>
      </p:sp>
      <p:pic>
        <p:nvPicPr>
          <p:cNvPr id="2" name="Picture4" descr="Picture159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7253" y="12648554"/>
            <a:ext cx="1089909" cy="341285"/>
          </a:xfrm>
          <a:prstGeom prst="rect">
            <a:avLst/>
          </a:prstGeom>
          <a:noFill/>
        </p:spPr>
      </p:pic>
      <p:sp>
        <p:nvSpPr>
          <p:cNvPr id="1591" name="TextBox1590"/>
          <p:cNvSpPr>
            <a:spLocks noGrp="1"/>
          </p:cNvSpPr>
          <p:nvPr>
            <p:ph/>
          </p:nvPr>
        </p:nvSpPr>
        <p:spPr>
          <a:xfrm>
            <a:off x="4260189" y="12669582"/>
            <a:ext cx="1004037" cy="291083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700" b="0" i="0">
                <a:solidFill>
                  <a:srgbClr val="010101"/>
                </a:solidFill>
                <a:latin typeface="tahoma"/>
              </a:rPr>
              <a:t>Strana
7 z 8</a:t>
            </a:r>
          </a:p>
        </p:txBody>
      </p:sp>
      <p:sp>
        <p:nvSpPr>
          <p:cNvPr id="1592" name="TextBox1591"/>
          <p:cNvSpPr>
            <a:spLocks noGrp="1"/>
          </p:cNvSpPr>
          <p:nvPr>
            <p:ph/>
          </p:nvPr>
        </p:nvSpPr>
        <p:spPr>
          <a:xfrm>
            <a:off x="8000780" y="12657582"/>
            <a:ext cx="1070092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700" b="0" i="0">
                <a:solidFill>
                  <a:srgbClr val="010101"/>
                </a:solidFill>
                <a:latin typeface="Tahoma"/>
              </a:rPr>
              <a:t>07.11.2022
8:23:33</a:t>
            </a:r>
          </a:p>
        </p:txBody>
      </p:sp>
      <p:sp>
        <p:nvSpPr>
          <p:cNvPr id="1593" name="TextBox1592"/>
          <p:cNvSpPr>
            <a:spLocks noGrp="1"/>
          </p:cNvSpPr>
          <p:nvPr>
            <p:ph/>
          </p:nvPr>
        </p:nvSpPr>
        <p:spPr>
          <a:xfrm>
            <a:off x="453543" y="12669585"/>
            <a:ext cx="3657248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Z dat systému GINIS Express vytiskl Dagmar Míková
Finanční okruhy - Účetnictví 7.07.0 (Hřibojedy), verze: 2020.02.D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3" name="Picture4" descr="Picture159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43" y="514771"/>
            <a:ext cx="8585297" cy="725670"/>
          </a:xfrm>
          <a:prstGeom prst="rect">
            <a:avLst/>
          </a:prstGeom>
          <a:noFill/>
        </p:spPr>
      </p:pic>
      <p:sp>
        <p:nvSpPr>
          <p:cNvPr id="1595" name="TextBox1594"/>
          <p:cNvSpPr>
            <a:spLocks noGrp="1"/>
          </p:cNvSpPr>
          <p:nvPr>
            <p:ph/>
          </p:nvPr>
        </p:nvSpPr>
        <p:spPr>
          <a:xfrm>
            <a:off x="510897" y="897448"/>
            <a:ext cx="8458581" cy="31748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endParaRPr lang="en-US" sz="1400" b="1" i="0" dirty="0">
              <a:solidFill>
                <a:srgbClr val="010101"/>
              </a:solidFill>
              <a:latin typeface="tahoma"/>
            </a:endParaRPr>
          </a:p>
        </p:txBody>
      </p:sp>
      <p:sp>
        <p:nvSpPr>
          <p:cNvPr id="1596" name="TextBox1595"/>
          <p:cNvSpPr>
            <a:spLocks noGrp="1"/>
          </p:cNvSpPr>
          <p:nvPr>
            <p:ph/>
          </p:nvPr>
        </p:nvSpPr>
        <p:spPr>
          <a:xfrm>
            <a:off x="521150" y="554551"/>
            <a:ext cx="29669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IČO:</a:t>
            </a:r>
          </a:p>
        </p:txBody>
      </p:sp>
      <p:sp>
        <p:nvSpPr>
          <p:cNvPr id="1597" name="TextBox1596"/>
          <p:cNvSpPr>
            <a:spLocks noGrp="1"/>
          </p:cNvSpPr>
          <p:nvPr>
            <p:ph/>
          </p:nvPr>
        </p:nvSpPr>
        <p:spPr>
          <a:xfrm>
            <a:off x="2064519" y="554551"/>
            <a:ext cx="800504" cy="181418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Obch. jméno:</a:t>
            </a:r>
          </a:p>
        </p:txBody>
      </p:sp>
      <p:sp>
        <p:nvSpPr>
          <p:cNvPr id="1598" name="TextBox1597"/>
          <p:cNvSpPr>
            <a:spLocks noGrp="1"/>
          </p:cNvSpPr>
          <p:nvPr>
            <p:ph/>
          </p:nvPr>
        </p:nvSpPr>
        <p:spPr>
          <a:xfrm>
            <a:off x="900189" y="580157"/>
            <a:ext cx="1052694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1000" b="1" i="0">
                <a:solidFill>
                  <a:srgbClr val="010101"/>
                </a:solidFill>
                <a:latin typeface="Tahoma"/>
              </a:rPr>
              <a:t>00581011</a:t>
            </a:r>
          </a:p>
        </p:txBody>
      </p:sp>
      <p:sp>
        <p:nvSpPr>
          <p:cNvPr id="1599" name="TextBox1598"/>
          <p:cNvSpPr>
            <a:spLocks noGrp="1"/>
          </p:cNvSpPr>
          <p:nvPr>
            <p:ph/>
          </p:nvPr>
        </p:nvSpPr>
        <p:spPr>
          <a:xfrm>
            <a:off x="2979591" y="580157"/>
            <a:ext cx="5776280" cy="226772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b="1" i="0">
                <a:solidFill>
                  <a:srgbClr val="010101"/>
                </a:solidFill>
                <a:latin typeface="Tahoma"/>
              </a:rPr>
              <a:t>Obec Hřibojedy</a:t>
            </a:r>
          </a:p>
        </p:txBody>
      </p:sp>
      <p:sp>
        <p:nvSpPr>
          <p:cNvPr id="1600" name="TextBox1599"/>
          <p:cNvSpPr>
            <a:spLocks noGrp="1"/>
          </p:cNvSpPr>
          <p:nvPr>
            <p:ph/>
          </p:nvPr>
        </p:nvSpPr>
        <p:spPr>
          <a:xfrm>
            <a:off x="477543" y="1610079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1601" name="TextBox1600"/>
          <p:cNvSpPr>
            <a:spLocks noGrp="1"/>
          </p:cNvSpPr>
          <p:nvPr>
            <p:ph/>
          </p:nvPr>
        </p:nvSpPr>
        <p:spPr>
          <a:xfrm>
            <a:off x="476220" y="1632756"/>
            <a:ext cx="612284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ODPA</a:t>
            </a:r>
          </a:p>
        </p:txBody>
      </p:sp>
      <p:sp>
        <p:nvSpPr>
          <p:cNvPr id="1602" name="TextBox1601"/>
          <p:cNvSpPr>
            <a:spLocks noGrp="1"/>
          </p:cNvSpPr>
          <p:nvPr>
            <p:ph/>
          </p:nvPr>
        </p:nvSpPr>
        <p:spPr>
          <a:xfrm>
            <a:off x="1088504" y="1632756"/>
            <a:ext cx="63496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POL</a:t>
            </a:r>
          </a:p>
        </p:txBody>
      </p:sp>
      <p:sp>
        <p:nvSpPr>
          <p:cNvPr id="1603" name="TextBox1602"/>
          <p:cNvSpPr>
            <a:spLocks noGrp="1"/>
          </p:cNvSpPr>
          <p:nvPr>
            <p:ph/>
          </p:nvPr>
        </p:nvSpPr>
        <p:spPr>
          <a:xfrm>
            <a:off x="1723465" y="1632756"/>
            <a:ext cx="3492286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Text</a:t>
            </a:r>
          </a:p>
        </p:txBody>
      </p:sp>
      <p:sp>
        <p:nvSpPr>
          <p:cNvPr id="1604" name="TextBox1603"/>
          <p:cNvSpPr>
            <a:spLocks noGrp="1"/>
          </p:cNvSpPr>
          <p:nvPr>
            <p:ph/>
          </p:nvPr>
        </p:nvSpPr>
        <p:spPr>
          <a:xfrm>
            <a:off x="4555751" y="1632756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1605" name="TextBox1604"/>
          <p:cNvSpPr>
            <a:spLocks noGrp="1"/>
          </p:cNvSpPr>
          <p:nvPr>
            <p:ph/>
          </p:nvPr>
        </p:nvSpPr>
        <p:spPr>
          <a:xfrm>
            <a:off x="5689610" y="1632756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1606" name="TextBox1605"/>
          <p:cNvSpPr>
            <a:spLocks noGrp="1"/>
          </p:cNvSpPr>
          <p:nvPr>
            <p:ph/>
          </p:nvPr>
        </p:nvSpPr>
        <p:spPr>
          <a:xfrm>
            <a:off x="6800792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1607" name="TextBox1606"/>
          <p:cNvSpPr>
            <a:spLocks noGrp="1"/>
          </p:cNvSpPr>
          <p:nvPr>
            <p:ph/>
          </p:nvPr>
        </p:nvSpPr>
        <p:spPr>
          <a:xfrm>
            <a:off x="476220" y="1315276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III. Financování</a:t>
            </a:r>
          </a:p>
        </p:txBody>
      </p:sp>
      <p:sp>
        <p:nvSpPr>
          <p:cNvPr id="1608" name="TextBox1607"/>
          <p:cNvSpPr>
            <a:spLocks noGrp="1"/>
          </p:cNvSpPr>
          <p:nvPr>
            <p:ph/>
          </p:nvPr>
        </p:nvSpPr>
        <p:spPr>
          <a:xfrm>
            <a:off x="7911974" y="1632756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1609" name="TextBox1608"/>
          <p:cNvSpPr>
            <a:spLocks noGrp="1"/>
          </p:cNvSpPr>
          <p:nvPr>
            <p:ph/>
          </p:nvPr>
        </p:nvSpPr>
        <p:spPr>
          <a:xfrm>
            <a:off x="476220" y="2426458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Financování CELKEM:</a:t>
            </a:r>
          </a:p>
        </p:txBody>
      </p:sp>
      <p:sp>
        <p:nvSpPr>
          <p:cNvPr id="1610" name="TextBox1609"/>
          <p:cNvSpPr>
            <a:spLocks noGrp="1"/>
          </p:cNvSpPr>
          <p:nvPr>
            <p:ph/>
          </p:nvPr>
        </p:nvSpPr>
        <p:spPr>
          <a:xfrm>
            <a:off x="4601105" y="2426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1 588 160,00 </a:t>
            </a:r>
          </a:p>
        </p:txBody>
      </p:sp>
      <p:sp>
        <p:nvSpPr>
          <p:cNvPr id="1611" name="TextBox1610"/>
          <p:cNvSpPr>
            <a:spLocks noGrp="1"/>
          </p:cNvSpPr>
          <p:nvPr>
            <p:ph/>
          </p:nvPr>
        </p:nvSpPr>
        <p:spPr>
          <a:xfrm>
            <a:off x="5712287" y="2426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6 897 560,00 </a:t>
            </a:r>
          </a:p>
        </p:txBody>
      </p:sp>
      <p:sp>
        <p:nvSpPr>
          <p:cNvPr id="1612" name="TextBox1611"/>
          <p:cNvSpPr>
            <a:spLocks noGrp="1"/>
          </p:cNvSpPr>
          <p:nvPr>
            <p:ph/>
          </p:nvPr>
        </p:nvSpPr>
        <p:spPr>
          <a:xfrm>
            <a:off x="6823469" y="2426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111 120,00-</a:t>
            </a:r>
          </a:p>
        </p:txBody>
      </p:sp>
      <p:sp>
        <p:nvSpPr>
          <p:cNvPr id="1613" name="TextBox1612"/>
          <p:cNvSpPr>
            <a:spLocks noGrp="1"/>
          </p:cNvSpPr>
          <p:nvPr>
            <p:ph/>
          </p:nvPr>
        </p:nvSpPr>
        <p:spPr>
          <a:xfrm>
            <a:off x="7946367" y="2426458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134 000,00 </a:t>
            </a:r>
          </a:p>
        </p:txBody>
      </p:sp>
      <p:sp>
        <p:nvSpPr>
          <p:cNvPr id="1614" name="TextBox1613"/>
          <p:cNvSpPr>
            <a:spLocks noGrp="1"/>
          </p:cNvSpPr>
          <p:nvPr>
            <p:ph/>
          </p:nvPr>
        </p:nvSpPr>
        <p:spPr>
          <a:xfrm>
            <a:off x="498897" y="4673482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Financování</a:t>
            </a:r>
          </a:p>
        </p:txBody>
      </p:sp>
      <p:sp>
        <p:nvSpPr>
          <p:cNvPr id="1615" name="TextBox1614"/>
          <p:cNvSpPr>
            <a:spLocks noGrp="1"/>
          </p:cNvSpPr>
          <p:nvPr>
            <p:ph/>
          </p:nvPr>
        </p:nvSpPr>
        <p:spPr>
          <a:xfrm>
            <a:off x="4623782" y="46734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1 588 160,00 </a:t>
            </a:r>
          </a:p>
        </p:txBody>
      </p:sp>
      <p:sp>
        <p:nvSpPr>
          <p:cNvPr id="1616" name="TextBox1615"/>
          <p:cNvSpPr>
            <a:spLocks noGrp="1"/>
          </p:cNvSpPr>
          <p:nvPr>
            <p:ph/>
          </p:nvPr>
        </p:nvSpPr>
        <p:spPr>
          <a:xfrm>
            <a:off x="5734964" y="46734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6 897 560,00 </a:t>
            </a:r>
          </a:p>
        </p:txBody>
      </p:sp>
      <p:sp>
        <p:nvSpPr>
          <p:cNvPr id="1617" name="TextBox1616"/>
          <p:cNvSpPr>
            <a:spLocks noGrp="1"/>
          </p:cNvSpPr>
          <p:nvPr>
            <p:ph/>
          </p:nvPr>
        </p:nvSpPr>
        <p:spPr>
          <a:xfrm>
            <a:off x="6846146" y="46734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111 120,00-</a:t>
            </a:r>
          </a:p>
        </p:txBody>
      </p:sp>
      <p:sp>
        <p:nvSpPr>
          <p:cNvPr id="1618" name="TextBox1617"/>
          <p:cNvSpPr>
            <a:spLocks noGrp="1"/>
          </p:cNvSpPr>
          <p:nvPr>
            <p:ph/>
          </p:nvPr>
        </p:nvSpPr>
        <p:spPr>
          <a:xfrm>
            <a:off x="7969044" y="4673482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134 000,00 </a:t>
            </a:r>
          </a:p>
        </p:txBody>
      </p:sp>
      <p:sp>
        <p:nvSpPr>
          <p:cNvPr id="1619" name="TextBox1618"/>
          <p:cNvSpPr>
            <a:spLocks noGrp="1"/>
          </p:cNvSpPr>
          <p:nvPr>
            <p:ph/>
          </p:nvPr>
        </p:nvSpPr>
        <p:spPr>
          <a:xfrm>
            <a:off x="498897" y="4154836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Výdaje</a:t>
            </a:r>
          </a:p>
        </p:txBody>
      </p:sp>
      <p:sp>
        <p:nvSpPr>
          <p:cNvPr id="1620" name="TextBox1619"/>
          <p:cNvSpPr>
            <a:spLocks noGrp="1"/>
          </p:cNvSpPr>
          <p:nvPr>
            <p:ph/>
          </p:nvPr>
        </p:nvSpPr>
        <p:spPr>
          <a:xfrm>
            <a:off x="4623782" y="4154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6 542 960,00 </a:t>
            </a:r>
          </a:p>
        </p:txBody>
      </p:sp>
      <p:sp>
        <p:nvSpPr>
          <p:cNvPr id="1621" name="TextBox1620"/>
          <p:cNvSpPr>
            <a:spLocks noGrp="1"/>
          </p:cNvSpPr>
          <p:nvPr>
            <p:ph/>
          </p:nvPr>
        </p:nvSpPr>
        <p:spPr>
          <a:xfrm>
            <a:off x="5734964" y="4154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8 188 520,00 </a:t>
            </a:r>
          </a:p>
        </p:txBody>
      </p:sp>
      <p:sp>
        <p:nvSpPr>
          <p:cNvPr id="1622" name="TextBox1621"/>
          <p:cNvSpPr>
            <a:spLocks noGrp="1"/>
          </p:cNvSpPr>
          <p:nvPr>
            <p:ph/>
          </p:nvPr>
        </p:nvSpPr>
        <p:spPr>
          <a:xfrm>
            <a:off x="6846146" y="4154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10 879 877,24 </a:t>
            </a:r>
          </a:p>
        </p:txBody>
      </p:sp>
      <p:sp>
        <p:nvSpPr>
          <p:cNvPr id="1623" name="TextBox1622"/>
          <p:cNvSpPr>
            <a:spLocks noGrp="1"/>
          </p:cNvSpPr>
          <p:nvPr>
            <p:ph/>
          </p:nvPr>
        </p:nvSpPr>
        <p:spPr>
          <a:xfrm>
            <a:off x="7969044" y="4154836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5 539 860,00 </a:t>
            </a:r>
          </a:p>
        </p:txBody>
      </p:sp>
      <p:sp>
        <p:nvSpPr>
          <p:cNvPr id="1624" name="TextBox1623"/>
          <p:cNvSpPr>
            <a:spLocks noGrp="1"/>
          </p:cNvSpPr>
          <p:nvPr>
            <p:ph/>
          </p:nvPr>
        </p:nvSpPr>
        <p:spPr>
          <a:xfrm>
            <a:off x="498897" y="3906615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Příjmy</a:t>
            </a:r>
          </a:p>
        </p:txBody>
      </p:sp>
      <p:sp>
        <p:nvSpPr>
          <p:cNvPr id="1625" name="TextBox1624"/>
          <p:cNvSpPr>
            <a:spLocks noGrp="1"/>
          </p:cNvSpPr>
          <p:nvPr>
            <p:ph/>
          </p:nvPr>
        </p:nvSpPr>
        <p:spPr>
          <a:xfrm>
            <a:off x="4623782" y="390661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5 222 800,00 </a:t>
            </a:r>
          </a:p>
        </p:txBody>
      </p:sp>
      <p:sp>
        <p:nvSpPr>
          <p:cNvPr id="1626" name="TextBox1625"/>
          <p:cNvSpPr>
            <a:spLocks noGrp="1"/>
          </p:cNvSpPr>
          <p:nvPr>
            <p:ph/>
          </p:nvPr>
        </p:nvSpPr>
        <p:spPr>
          <a:xfrm>
            <a:off x="5734964" y="390661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9 690 140,00 </a:t>
            </a:r>
          </a:p>
        </p:txBody>
      </p:sp>
      <p:sp>
        <p:nvSpPr>
          <p:cNvPr id="1627" name="TextBox1626"/>
          <p:cNvSpPr>
            <a:spLocks noGrp="1"/>
          </p:cNvSpPr>
          <p:nvPr>
            <p:ph/>
          </p:nvPr>
        </p:nvSpPr>
        <p:spPr>
          <a:xfrm>
            <a:off x="6846146" y="390661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12 634 743,76 </a:t>
            </a:r>
          </a:p>
        </p:txBody>
      </p:sp>
      <p:sp>
        <p:nvSpPr>
          <p:cNvPr id="1628" name="TextBox1627"/>
          <p:cNvSpPr>
            <a:spLocks noGrp="1"/>
          </p:cNvSpPr>
          <p:nvPr>
            <p:ph/>
          </p:nvPr>
        </p:nvSpPr>
        <p:spPr>
          <a:xfrm>
            <a:off x="7969044" y="390661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5 673 860,00 </a:t>
            </a:r>
          </a:p>
        </p:txBody>
      </p:sp>
      <p:sp>
        <p:nvSpPr>
          <p:cNvPr id="1629" name="TextBox1628"/>
          <p:cNvSpPr>
            <a:spLocks noGrp="1"/>
          </p:cNvSpPr>
          <p:nvPr>
            <p:ph/>
          </p:nvPr>
        </p:nvSpPr>
        <p:spPr>
          <a:xfrm>
            <a:off x="476220" y="3174710"/>
            <a:ext cx="8581040" cy="634961"/>
          </a:xfrm>
          <a:prstGeom prst="rect">
            <a:avLst/>
          </a:prstGeom>
          <a:solidFill>
            <a:srgbClr val="CDCDCD"/>
          </a:solidFill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800" b="1" i="0">
                <a:solidFill>
                  <a:srgbClr val="010101"/>
                </a:solidFill>
                <a:latin typeface="Tahoma"/>
              </a:rPr>
              <a:t> </a:t>
            </a:r>
          </a:p>
        </p:txBody>
      </p:sp>
      <p:sp>
        <p:nvSpPr>
          <p:cNvPr id="1630" name="TextBox1629"/>
          <p:cNvSpPr>
            <a:spLocks noGrp="1"/>
          </p:cNvSpPr>
          <p:nvPr>
            <p:ph/>
          </p:nvPr>
        </p:nvSpPr>
        <p:spPr>
          <a:xfrm>
            <a:off x="4578428" y="3197387"/>
            <a:ext cx="1133860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Schválený 
rozpočet
2022</a:t>
            </a:r>
          </a:p>
        </p:txBody>
      </p:sp>
      <p:sp>
        <p:nvSpPr>
          <p:cNvPr id="1631" name="TextBox1630"/>
          <p:cNvSpPr>
            <a:spLocks noGrp="1"/>
          </p:cNvSpPr>
          <p:nvPr>
            <p:ph/>
          </p:nvPr>
        </p:nvSpPr>
        <p:spPr>
          <a:xfrm>
            <a:off x="5712287" y="3197387"/>
            <a:ext cx="1111182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Upravený
rozpočet
2022</a:t>
            </a:r>
          </a:p>
        </p:txBody>
      </p:sp>
      <p:sp>
        <p:nvSpPr>
          <p:cNvPr id="1632" name="TextBox1631"/>
          <p:cNvSpPr>
            <a:spLocks noGrp="1"/>
          </p:cNvSpPr>
          <p:nvPr>
            <p:ph/>
          </p:nvPr>
        </p:nvSpPr>
        <p:spPr>
          <a:xfrm>
            <a:off x="6823469" y="3197387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Skutečnost
2022</a:t>
            </a:r>
          </a:p>
        </p:txBody>
      </p:sp>
      <p:sp>
        <p:nvSpPr>
          <p:cNvPr id="1633" name="TextBox1632"/>
          <p:cNvSpPr>
            <a:spLocks noGrp="1"/>
          </p:cNvSpPr>
          <p:nvPr>
            <p:ph/>
          </p:nvPr>
        </p:nvSpPr>
        <p:spPr>
          <a:xfrm>
            <a:off x="498897" y="2879907"/>
            <a:ext cx="7914336" cy="249449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200" b="1" i="0">
                <a:solidFill>
                  <a:srgbClr val="010101"/>
                </a:solidFill>
                <a:latin typeface="Arial"/>
              </a:rPr>
              <a:t>Rekapitulace</a:t>
            </a:r>
          </a:p>
        </p:txBody>
      </p:sp>
      <p:sp>
        <p:nvSpPr>
          <p:cNvPr id="1634" name="TextBox1633"/>
          <p:cNvSpPr>
            <a:spLocks noGrp="1"/>
          </p:cNvSpPr>
          <p:nvPr>
            <p:ph/>
          </p:nvPr>
        </p:nvSpPr>
        <p:spPr>
          <a:xfrm>
            <a:off x="7934651" y="3197387"/>
            <a:ext cx="1088505" cy="589607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900" b="1" i="0">
                <a:solidFill>
                  <a:srgbClr val="010101"/>
                </a:solidFill>
                <a:latin typeface="Tahoma"/>
              </a:rPr>
              <a:t>Návrh
2023</a:t>
            </a:r>
          </a:p>
        </p:txBody>
      </p:sp>
      <p:sp>
        <p:nvSpPr>
          <p:cNvPr id="1635" name="TextBox1634"/>
          <p:cNvSpPr>
            <a:spLocks noGrp="1"/>
          </p:cNvSpPr>
          <p:nvPr>
            <p:ph/>
          </p:nvPr>
        </p:nvSpPr>
        <p:spPr>
          <a:xfrm>
            <a:off x="498897" y="4421955"/>
            <a:ext cx="4059216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900" b="1" i="0">
                <a:solidFill>
                  <a:srgbClr val="010101"/>
                </a:solidFill>
                <a:latin typeface="Tahoma"/>
              </a:rPr>
              <a:t>Příjmy - Výdaje</a:t>
            </a:r>
          </a:p>
        </p:txBody>
      </p:sp>
      <p:sp>
        <p:nvSpPr>
          <p:cNvPr id="1636" name="TextBox1635"/>
          <p:cNvSpPr>
            <a:spLocks noGrp="1"/>
          </p:cNvSpPr>
          <p:nvPr>
            <p:ph/>
          </p:nvPr>
        </p:nvSpPr>
        <p:spPr>
          <a:xfrm>
            <a:off x="4623782" y="442195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1 320 160,00-</a:t>
            </a:r>
          </a:p>
        </p:txBody>
      </p:sp>
      <p:sp>
        <p:nvSpPr>
          <p:cNvPr id="1637" name="TextBox1636"/>
          <p:cNvSpPr>
            <a:spLocks noGrp="1"/>
          </p:cNvSpPr>
          <p:nvPr>
            <p:ph/>
          </p:nvPr>
        </p:nvSpPr>
        <p:spPr>
          <a:xfrm>
            <a:off x="5734964" y="442195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1 501 620,00 </a:t>
            </a:r>
          </a:p>
        </p:txBody>
      </p:sp>
      <p:sp>
        <p:nvSpPr>
          <p:cNvPr id="1638" name="TextBox1637"/>
          <p:cNvSpPr>
            <a:spLocks noGrp="1"/>
          </p:cNvSpPr>
          <p:nvPr>
            <p:ph/>
          </p:nvPr>
        </p:nvSpPr>
        <p:spPr>
          <a:xfrm>
            <a:off x="6846146" y="442195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FF0101"/>
                </a:solidFill>
                <a:latin typeface="Tahoma"/>
              </a:rPr>
              <a:t>1 754 866,52 </a:t>
            </a:r>
          </a:p>
        </p:txBody>
      </p:sp>
      <p:sp>
        <p:nvSpPr>
          <p:cNvPr id="1639" name="TextBox1638"/>
          <p:cNvSpPr>
            <a:spLocks noGrp="1"/>
          </p:cNvSpPr>
          <p:nvPr>
            <p:ph/>
          </p:nvPr>
        </p:nvSpPr>
        <p:spPr>
          <a:xfrm>
            <a:off x="7969044" y="4421955"/>
            <a:ext cx="1088505" cy="204095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900" b="0" i="0">
                <a:solidFill>
                  <a:srgbClr val="010101"/>
                </a:solidFill>
                <a:latin typeface="Tahoma"/>
              </a:rPr>
              <a:t>134 000,00 </a:t>
            </a:r>
          </a:p>
        </p:txBody>
      </p:sp>
      <p:pic>
        <p:nvPicPr>
          <p:cNvPr id="2" name="Picture4" descr="Picture164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7253" y="12648554"/>
            <a:ext cx="1089909" cy="341285"/>
          </a:xfrm>
          <a:prstGeom prst="rect">
            <a:avLst/>
          </a:prstGeom>
          <a:noFill/>
        </p:spPr>
      </p:pic>
      <p:sp>
        <p:nvSpPr>
          <p:cNvPr id="1641" name="TextBox1640"/>
          <p:cNvSpPr>
            <a:spLocks noGrp="1"/>
          </p:cNvSpPr>
          <p:nvPr>
            <p:ph/>
          </p:nvPr>
        </p:nvSpPr>
        <p:spPr>
          <a:xfrm>
            <a:off x="4260189" y="12669582"/>
            <a:ext cx="1004037" cy="291083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700" b="0" i="0">
                <a:solidFill>
                  <a:srgbClr val="010101"/>
                </a:solidFill>
                <a:latin typeface="tahoma"/>
              </a:rPr>
              <a:t>Strana
8 z 8</a:t>
            </a:r>
          </a:p>
        </p:txBody>
      </p:sp>
      <p:sp>
        <p:nvSpPr>
          <p:cNvPr id="1642" name="TextBox1641"/>
          <p:cNvSpPr>
            <a:spLocks noGrp="1"/>
          </p:cNvSpPr>
          <p:nvPr>
            <p:ph/>
          </p:nvPr>
        </p:nvSpPr>
        <p:spPr>
          <a:xfrm>
            <a:off x="8000780" y="12657582"/>
            <a:ext cx="1070092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700" b="0" i="0">
                <a:solidFill>
                  <a:srgbClr val="010101"/>
                </a:solidFill>
                <a:latin typeface="Tahoma"/>
              </a:rPr>
              <a:t>07.11.2022
8:23:33</a:t>
            </a:r>
          </a:p>
        </p:txBody>
      </p:sp>
      <p:sp>
        <p:nvSpPr>
          <p:cNvPr id="1643" name="TextBox1642"/>
          <p:cNvSpPr>
            <a:spLocks noGrp="1"/>
          </p:cNvSpPr>
          <p:nvPr>
            <p:ph/>
          </p:nvPr>
        </p:nvSpPr>
        <p:spPr>
          <a:xfrm>
            <a:off x="453543" y="12669585"/>
            <a:ext cx="3657248" cy="291121"/>
          </a:xfrm>
          <a:prstGeom prst="rect">
            <a:avLst/>
          </a:prstGeom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700" b="0" i="0">
                <a:solidFill>
                  <a:srgbClr val="010101"/>
                </a:solidFill>
                <a:latin typeface="Tahoma"/>
              </a:rPr>
              <a:t>Z dat systému GINIS Express vytiskl Dagmar Míková
Finanční okruhy - Účetnictví 7.07.0 (Hřibojedy), verze: 2020.02.D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3832</Words>
  <Application>Microsoft Office PowerPoint</Application>
  <PresentationFormat>Vlastní</PresentationFormat>
  <Paragraphs>1619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Tahoma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/>
  <cp:keywords/>
  <dc:description/>
  <cp:lastModifiedBy>Dagmar Míková</cp:lastModifiedBy>
  <cp:revision>2</cp:revision>
  <dcterms:created xsi:type="dcterms:W3CDTF">2022-11-07T07:24:21Z</dcterms:created>
  <dcterms:modified xsi:type="dcterms:W3CDTF">2022-11-07T07:39:11Z</dcterms:modified>
</cp:coreProperties>
</file>